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9" r:id="rId3"/>
    <p:sldId id="257" r:id="rId4"/>
    <p:sldId id="262" r:id="rId5"/>
    <p:sldId id="263" r:id="rId6"/>
    <p:sldId id="264" r:id="rId7"/>
    <p:sldId id="265" r:id="rId8"/>
    <p:sldId id="267" r:id="rId9"/>
    <p:sldId id="269" r:id="rId10"/>
    <p:sldId id="270" r:id="rId11"/>
    <p:sldId id="271" r:id="rId12"/>
    <p:sldId id="272" r:id="rId13"/>
    <p:sldId id="273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6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B2A9D-A489-4897-82D8-FFC0C29A30CF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E693D-4CC6-42F8-A38C-05AC719D4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8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387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554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666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018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196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021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77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5A72-1AF8-4DFE-A25F-F5E2C476B280}" type="datetimeFigureOut">
              <a:rPr lang="en-US" smtClean="0">
                <a:solidFill>
                  <a:srgbClr val="564B3C"/>
                </a:solidFill>
              </a:rPr>
              <a:pPr/>
              <a:t>12/12/2021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A15A-DA6E-4DE3-B3CF-2B43C0465573}" type="slidenum">
              <a:rPr lang="en-US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93A299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69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5A72-1AF8-4DFE-A25F-F5E2C476B280}" type="datetimeFigureOut">
              <a:rPr lang="en-US" smtClean="0">
                <a:solidFill>
                  <a:srgbClr val="564B3C"/>
                </a:solidFill>
              </a:rPr>
              <a:pPr/>
              <a:t>12/12/2021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A15A-DA6E-4DE3-B3CF-2B43C0465573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3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5A72-1AF8-4DFE-A25F-F5E2C476B280}" type="datetimeFigureOut">
              <a:rPr lang="en-US" smtClean="0">
                <a:solidFill>
                  <a:srgbClr val="564B3C"/>
                </a:solidFill>
              </a:rPr>
              <a:pPr/>
              <a:t>12/12/2021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A15A-DA6E-4DE3-B3CF-2B43C0465573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4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5A72-1AF8-4DFE-A25F-F5E2C476B280}" type="datetimeFigureOut">
              <a:rPr lang="en-US" smtClean="0">
                <a:solidFill>
                  <a:srgbClr val="564B3C"/>
                </a:solidFill>
              </a:rPr>
              <a:pPr/>
              <a:t>12/12/2021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A15A-DA6E-4DE3-B3CF-2B43C0465573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797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5A72-1AF8-4DFE-A25F-F5E2C476B280}" type="datetimeFigureOut">
              <a:rPr lang="en-US" smtClean="0">
                <a:solidFill>
                  <a:srgbClr val="564B3C"/>
                </a:solidFill>
              </a:rPr>
              <a:pPr/>
              <a:t>12/12/2021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A15A-DA6E-4DE3-B3CF-2B43C0465573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5A72-1AF8-4DFE-A25F-F5E2C476B280}" type="datetimeFigureOut">
              <a:rPr lang="en-US" smtClean="0">
                <a:solidFill>
                  <a:srgbClr val="564B3C"/>
                </a:solidFill>
              </a:rPr>
              <a:pPr/>
              <a:t>12/12/2021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A15A-DA6E-4DE3-B3CF-2B43C0465573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3773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5A72-1AF8-4DFE-A25F-F5E2C476B280}" type="datetimeFigureOut">
              <a:rPr lang="en-US" smtClean="0">
                <a:solidFill>
                  <a:srgbClr val="564B3C"/>
                </a:solidFill>
              </a:rPr>
              <a:pPr/>
              <a:t>12/12/2021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A15A-DA6E-4DE3-B3CF-2B43C0465573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92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5A72-1AF8-4DFE-A25F-F5E2C476B280}" type="datetimeFigureOut">
              <a:rPr lang="en-US" smtClean="0">
                <a:solidFill>
                  <a:srgbClr val="564B3C"/>
                </a:solidFill>
              </a:rPr>
              <a:pPr/>
              <a:t>12/12/2021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A15A-DA6E-4DE3-B3CF-2B43C0465573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29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5A72-1AF8-4DFE-A25F-F5E2C476B280}" type="datetimeFigureOut">
              <a:rPr lang="en-US" smtClean="0">
                <a:solidFill>
                  <a:srgbClr val="564B3C"/>
                </a:solidFill>
              </a:rPr>
              <a:pPr/>
              <a:t>12/12/2021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A15A-DA6E-4DE3-B3CF-2B43C0465573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2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5330" y="6348410"/>
            <a:ext cx="2971801" cy="44690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traight Connector 7"/>
          <p:cNvSpPr/>
          <p:nvPr userDrawn="1"/>
        </p:nvSpPr>
        <p:spPr>
          <a:xfrm>
            <a:off x="0" y="6289690"/>
            <a:ext cx="12192000" cy="1"/>
          </a:xfrm>
          <a:prstGeom prst="line">
            <a:avLst/>
          </a:prstGeom>
          <a:ln w="317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7" name="Rounded Rectangle 3"/>
          <p:cNvGrpSpPr/>
          <p:nvPr userDrawn="1"/>
        </p:nvGrpSpPr>
        <p:grpSpPr>
          <a:xfrm>
            <a:off x="215153" y="116112"/>
            <a:ext cx="11846861" cy="699248"/>
            <a:chOff x="0" y="0"/>
            <a:chExt cx="11846860" cy="699246"/>
          </a:xfrm>
        </p:grpSpPr>
        <p:sp>
          <p:nvSpPr>
            <p:cNvPr id="10" name="Rounded Rectangle"/>
            <p:cNvSpPr/>
            <p:nvPr/>
          </p:nvSpPr>
          <p:spPr>
            <a:xfrm>
              <a:off x="0" y="0"/>
              <a:ext cx="11846860" cy="699246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700" cap="flat">
              <a:noFill/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1">
                  <a:solidFill>
                    <a:srgbClr val="FFFFFF"/>
                  </a:solidFill>
                  <a:latin typeface="Futura Lt BT"/>
                  <a:ea typeface="Futura Lt BT"/>
                  <a:cs typeface="Futura Lt BT"/>
                  <a:sym typeface="Futura Lt BT"/>
                </a:defRPr>
              </a:pPr>
              <a:endParaRPr/>
            </a:p>
          </p:txBody>
        </p:sp>
        <p:sp>
          <p:nvSpPr>
            <p:cNvPr id="11" name="Introduction"/>
            <p:cNvSpPr txBox="1"/>
            <p:nvPr/>
          </p:nvSpPr>
          <p:spPr>
            <a:xfrm>
              <a:off x="79853" y="57238"/>
              <a:ext cx="11687152" cy="584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3200" b="1">
                  <a:solidFill>
                    <a:srgbClr val="FFFFFF"/>
                  </a:solidFill>
                  <a:latin typeface="Futura Lt BT"/>
                  <a:ea typeface="Futura Lt BT"/>
                  <a:cs typeface="Futura Lt BT"/>
                  <a:sym typeface="Futura Lt BT"/>
                </a:defRPr>
              </a:lvl1pPr>
            </a:lstStyle>
            <a:p>
              <a:endParaRPr dirty="0"/>
            </a:p>
          </p:txBody>
        </p:sp>
      </p:grp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353876" y="280085"/>
            <a:ext cx="11519676" cy="371303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Futura Lt BT"/>
              </a:defRPr>
            </a:lvl1pPr>
          </a:lstStyle>
          <a:p>
            <a:pPr lvl="0"/>
            <a:r>
              <a:rPr lang="en-US" dirty="0"/>
              <a:t>Click to edit 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3229" y="6356350"/>
            <a:ext cx="2743200" cy="365125"/>
          </a:xfrm>
        </p:spPr>
        <p:txBody>
          <a:bodyPr/>
          <a:lstStyle>
            <a:lvl1pPr algn="l">
              <a:defRPr sz="1400">
                <a:latin typeface="Futura Lt BT"/>
              </a:defRPr>
            </a:lvl1pPr>
          </a:lstStyle>
          <a:p>
            <a:fld id="{2EC59D44-84C9-41FA-945A-1CE6597CF51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32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5A72-1AF8-4DFE-A25F-F5E2C476B280}" type="datetimeFigureOut">
              <a:rPr lang="en-US" smtClean="0">
                <a:solidFill>
                  <a:srgbClr val="564B3C"/>
                </a:solidFill>
              </a:rPr>
              <a:pPr/>
              <a:t>12/12/2021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A15A-DA6E-4DE3-B3CF-2B43C0465573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1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5A72-1AF8-4DFE-A25F-F5E2C476B280}" type="datetimeFigureOut">
              <a:rPr lang="en-US" smtClean="0">
                <a:solidFill>
                  <a:srgbClr val="564B3C"/>
                </a:solidFill>
              </a:rPr>
              <a:pPr/>
              <a:t>12/12/2021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A15A-DA6E-4DE3-B3CF-2B43C0465573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2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5A72-1AF8-4DFE-A25F-F5E2C476B280}" type="datetimeFigureOut">
              <a:rPr lang="en-US" smtClean="0">
                <a:solidFill>
                  <a:srgbClr val="564B3C"/>
                </a:solidFill>
              </a:rPr>
              <a:pPr/>
              <a:t>12/12/2021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A15A-DA6E-4DE3-B3CF-2B43C0465573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5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5A72-1AF8-4DFE-A25F-F5E2C476B280}" type="datetimeFigureOut">
              <a:rPr lang="en-US" smtClean="0">
                <a:solidFill>
                  <a:srgbClr val="564B3C"/>
                </a:solidFill>
              </a:rPr>
              <a:pPr/>
              <a:t>12/12/2021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A15A-DA6E-4DE3-B3CF-2B43C0465573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5A72-1AF8-4DFE-A25F-F5E2C476B280}" type="datetimeFigureOut">
              <a:rPr lang="en-US" smtClean="0">
                <a:solidFill>
                  <a:srgbClr val="564B3C"/>
                </a:solidFill>
              </a:rPr>
              <a:pPr/>
              <a:t>12/12/2021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A15A-DA6E-4DE3-B3CF-2B43C0465573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3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5A72-1AF8-4DFE-A25F-F5E2C476B280}" type="datetimeFigureOut">
              <a:rPr lang="en-US" smtClean="0">
                <a:solidFill>
                  <a:srgbClr val="564B3C"/>
                </a:solidFill>
              </a:rPr>
              <a:pPr/>
              <a:t>12/12/2021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A15A-DA6E-4DE3-B3CF-2B43C0465573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6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5A72-1AF8-4DFE-A25F-F5E2C476B280}" type="datetimeFigureOut">
              <a:rPr lang="en-US" smtClean="0">
                <a:solidFill>
                  <a:srgbClr val="564B3C"/>
                </a:solidFill>
              </a:rPr>
              <a:pPr/>
              <a:t>12/12/2021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A15A-DA6E-4DE3-B3CF-2B43C0465573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1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5A72-1AF8-4DFE-A25F-F5E2C476B280}" type="datetimeFigureOut">
              <a:rPr lang="en-US" smtClean="0">
                <a:solidFill>
                  <a:srgbClr val="564B3C"/>
                </a:solidFill>
              </a:rPr>
              <a:pPr/>
              <a:t>12/12/2021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5A15A-DA6E-4DE3-B3CF-2B43C0465573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0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E795A72-1AF8-4DFE-A25F-F5E2C476B280}" type="datetimeFigureOut">
              <a:rPr lang="en-US" smtClean="0">
                <a:solidFill>
                  <a:srgbClr val="564B3C"/>
                </a:solidFill>
              </a:rPr>
              <a:pPr/>
              <a:t>12/12/2021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CE5A15A-DA6E-4DE3-B3CF-2B43C0465573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18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e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hyperlink" Target="Orphancare%20Videos/Amana%20Bank%20Orphan%20Care%20High%20Quality.mp4" TargetMode="External"/><Relationship Id="rId5" Type="http://schemas.openxmlformats.org/officeDocument/2006/relationships/image" Target="../media/image60.png"/><Relationship Id="rId4" Type="http://schemas.openxmlformats.org/officeDocument/2006/relationships/hyperlink" Target="Orphancare%20Videos/Orphan%20Care%20Event%20Highlight%20-%20Final.mp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7.png"/><Relationship Id="rId5" Type="http://schemas.openxmlformats.org/officeDocument/2006/relationships/image" Target="../media/image31.png"/><Relationship Id="rId10" Type="http://schemas.openxmlformats.org/officeDocument/2006/relationships/image" Target="../media/image11.jpe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Islamic Banking </a:t>
            </a:r>
            <a:br>
              <a:rPr lang="en-US" b="1" dirty="0" smtClean="0"/>
            </a:br>
            <a:r>
              <a:rPr lang="en-US" b="1" dirty="0" smtClean="0"/>
              <a:t>In Sri Lanka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By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Azam Ameer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Head of Business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Amana Bank PLC – Sri Lanka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32" name="Picture 8" descr="Sri Lanka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72" y="529285"/>
            <a:ext cx="2557755" cy="127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F0BC16B4-1C96-47B6-BF4B-B254D006929B" descr="F0BC16B4-1C96-47B6-BF4B-B254D006929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096" y="3913722"/>
            <a:ext cx="2228850" cy="237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39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62741" y="769403"/>
            <a:ext cx="11786384" cy="453211"/>
          </a:xfrm>
          <a:prstGeom prst="roundRect">
            <a:avLst>
              <a:gd name="adj" fmla="val 38558"/>
            </a:avLst>
          </a:prstGeom>
          <a:solidFill>
            <a:srgbClr val="640078"/>
          </a:solidFill>
          <a:ln w="12700">
            <a:noFill/>
          </a:ln>
          <a:effectLst/>
          <a:scene3d>
            <a:camera prst="orthographicFront"/>
            <a:lightRig rig="threePt" dir="t"/>
          </a:scene3d>
          <a:sp3d contourW="12700">
            <a:bevelT/>
            <a:contourClr>
              <a:srgbClr val="1F534F"/>
            </a:contourClr>
          </a:sp3d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700" b="1" dirty="0">
                <a:solidFill>
                  <a:schemeClr val="bg1"/>
                </a:solidFill>
                <a:latin typeface="Futura Lt BT" pitchFamily="34" charset="0"/>
              </a:rPr>
              <a:t>International Reach</a:t>
            </a:r>
            <a:r>
              <a:rPr lang="en-US" sz="1700" dirty="0">
                <a:solidFill>
                  <a:schemeClr val="bg1"/>
                </a:solidFill>
                <a:latin typeface="Futura Lt BT" pitchFamily="34" charset="0"/>
              </a:rPr>
              <a:t>		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35507" y="260473"/>
            <a:ext cx="4805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640078"/>
                </a:solidFill>
                <a:latin typeface="Futura Lt BT"/>
              </a:rPr>
              <a:t>ii. Overview: Amana Bank PLC  </a:t>
            </a:r>
            <a:endParaRPr lang="en-GB" sz="2400" b="1" dirty="0">
              <a:solidFill>
                <a:srgbClr val="640078"/>
              </a:solidFill>
              <a:latin typeface="Futura Lt BT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0300478" y="1310730"/>
          <a:ext cx="1727200" cy="5480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solidFill>
                            <a:schemeClr val="bg1"/>
                          </a:solidFill>
                          <a:effectLst/>
                          <a:latin typeface="Futura Lt BT" panose="020B0402020204020303"/>
                        </a:rPr>
                        <a:t>Country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0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u="none" strike="noStrike" dirty="0">
                          <a:solidFill>
                            <a:schemeClr val="bg1"/>
                          </a:solidFill>
                          <a:effectLst/>
                          <a:latin typeface="Futura Lt BT" panose="020B0402020204020303"/>
                        </a:rPr>
                        <a:t>No of Banks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Futura Lt BT" panose="020B0402020204020303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00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BAHRAIN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BANGLADESH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BRUNEI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EGYPT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INDONESIA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IRAQ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KOREA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KUWAIT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MALAYSIA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MALDIVES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PAKISTAN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QATAR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SAUDI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SINGAPORE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SWITZERLAND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THAILAND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TURKEY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573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grpSp>
        <p:nvGrpSpPr>
          <p:cNvPr id="101" name="Group 100"/>
          <p:cNvGrpSpPr/>
          <p:nvPr/>
        </p:nvGrpSpPr>
        <p:grpSpPr>
          <a:xfrm>
            <a:off x="356157" y="1366049"/>
            <a:ext cx="9830813" cy="5342957"/>
            <a:chOff x="624940" y="806022"/>
            <a:chExt cx="9600132" cy="5217584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8292" t="3670" r="4011" b="24122"/>
            <a:stretch/>
          </p:blipFill>
          <p:spPr>
            <a:xfrm>
              <a:off x="624940" y="806022"/>
              <a:ext cx="9600132" cy="5217584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6786530" y="3269722"/>
              <a:ext cx="6378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India</a:t>
              </a:r>
              <a:endParaRPr lang="en-GB" dirty="0"/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6867" y="4274491"/>
              <a:ext cx="424153" cy="263917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893" y="3210747"/>
              <a:ext cx="301216" cy="187423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7406" y="2982421"/>
              <a:ext cx="422868" cy="26311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165" y="3066497"/>
              <a:ext cx="289031" cy="179841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58" y="3564691"/>
              <a:ext cx="289031" cy="179841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839" y="3971317"/>
              <a:ext cx="289031" cy="179841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206" y="3434895"/>
              <a:ext cx="289031" cy="179841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352" y="2255191"/>
              <a:ext cx="411269" cy="25590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9142" y="3200327"/>
              <a:ext cx="289031" cy="179841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1020" y="2867463"/>
              <a:ext cx="407891" cy="253798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053" y="4122679"/>
              <a:ext cx="289031" cy="179841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020" y="2482875"/>
              <a:ext cx="289031" cy="179841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00" t="8222" r="25555" b="7334"/>
            <a:stretch/>
          </p:blipFill>
          <p:spPr>
            <a:xfrm>
              <a:off x="5850561" y="2967163"/>
              <a:ext cx="144066" cy="231971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00" t="8222" r="25555" b="7334"/>
            <a:stretch/>
          </p:blipFill>
          <p:spPr>
            <a:xfrm>
              <a:off x="5723874" y="3188065"/>
              <a:ext cx="144066" cy="231971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0169" y="3279956"/>
              <a:ext cx="275932" cy="183620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8"/>
            <a:srcRect l="14090" t="10534" r="18355" b="11244"/>
            <a:stretch/>
          </p:blipFill>
          <p:spPr>
            <a:xfrm>
              <a:off x="2662214" y="2728662"/>
              <a:ext cx="160410" cy="185738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8"/>
            <a:srcRect l="14090" t="10534" r="18355" b="11244"/>
            <a:stretch/>
          </p:blipFill>
          <p:spPr>
            <a:xfrm>
              <a:off x="7056141" y="3652222"/>
              <a:ext cx="160410" cy="185738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8"/>
            <a:srcRect l="14090" t="10534" r="18355" b="11244"/>
            <a:stretch/>
          </p:blipFill>
          <p:spPr>
            <a:xfrm>
              <a:off x="5880755" y="3196919"/>
              <a:ext cx="160410" cy="185738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8"/>
            <a:srcRect l="14090" t="10534" r="18355" b="11244"/>
            <a:stretch/>
          </p:blipFill>
          <p:spPr>
            <a:xfrm>
              <a:off x="5613674" y="3075294"/>
              <a:ext cx="160410" cy="185738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8"/>
            <a:srcRect l="14090" t="10534" r="18355" b="11244"/>
            <a:stretch/>
          </p:blipFill>
          <p:spPr>
            <a:xfrm>
              <a:off x="5476120" y="3393107"/>
              <a:ext cx="160410" cy="185738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78" t="10178" r="15155" b="24044"/>
            <a:stretch/>
          </p:blipFill>
          <p:spPr>
            <a:xfrm>
              <a:off x="6041575" y="2979205"/>
              <a:ext cx="229264" cy="201971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78" t="10178" r="15155" b="24044"/>
            <a:stretch/>
          </p:blipFill>
          <p:spPr>
            <a:xfrm>
              <a:off x="7619959" y="4296997"/>
              <a:ext cx="229264" cy="201971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78" t="10178" r="15155" b="24044"/>
            <a:stretch/>
          </p:blipFill>
          <p:spPr>
            <a:xfrm>
              <a:off x="6807289" y="3290538"/>
              <a:ext cx="229264" cy="201971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78" t="10178" r="15155" b="24044"/>
            <a:stretch/>
          </p:blipFill>
          <p:spPr>
            <a:xfrm>
              <a:off x="7778592" y="3728031"/>
              <a:ext cx="229264" cy="201971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78" t="10178" r="15155" b="24044"/>
            <a:stretch/>
          </p:blipFill>
          <p:spPr>
            <a:xfrm>
              <a:off x="7675216" y="2856195"/>
              <a:ext cx="229264" cy="201971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5276" y="2131119"/>
              <a:ext cx="236172" cy="157162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8055" y="4158974"/>
              <a:ext cx="236172" cy="157162"/>
            </a:xfrm>
            <a:prstGeom prst="rect">
              <a:avLst/>
            </a:prstGeom>
          </p:spPr>
        </p:pic>
        <p:pic>
          <p:nvPicPr>
            <p:cNvPr id="131" name="Picture 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766"/>
            <a:stretch/>
          </p:blipFill>
          <p:spPr bwMode="auto">
            <a:xfrm>
              <a:off x="5184973" y="2346760"/>
              <a:ext cx="294062" cy="97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2" name="Picture 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766"/>
            <a:stretch/>
          </p:blipFill>
          <p:spPr bwMode="auto">
            <a:xfrm>
              <a:off x="2351220" y="2850036"/>
              <a:ext cx="294062" cy="97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" name="TextBox 132"/>
            <p:cNvSpPr txBox="1"/>
            <p:nvPr/>
          </p:nvSpPr>
          <p:spPr>
            <a:xfrm>
              <a:off x="5413769" y="3157655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540973" y="2272147"/>
              <a:ext cx="38283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>
                  <a:sym typeface="Wingdings" panose="05000000000000000000" pitchFamily="2" charset="2"/>
                </a:rPr>
                <a:t></a:t>
              </a:r>
              <a:endParaRPr lang="en-GB" b="1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338183" y="2951984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792307" y="2812737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741507" y="4158974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396266" y="4069148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814089" y="4309395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708337" y="4003190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498251" y="2719612"/>
              <a:ext cx="631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849719" y="2988788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140338" y="2988788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407534" y="3269574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610240" y="3320693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16727" y="3535026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064326" y="3489325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103558" y="3322025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531370" y="2816383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957855" y="2511091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425007" y="2471879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8083860" y="2967163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346912" y="3538655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832606" y="2776800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496249" y="3766686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5908837" y="3246074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271854" y="3157655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x</a:t>
              </a:r>
              <a:endParaRPr lang="en-GB" sz="1600" b="1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7705020" y="3944683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031249" y="2686318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076498" y="3245538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035871" y="3518599"/>
              <a:ext cx="508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ym typeface="Wingdings" panose="05000000000000000000" pitchFamily="2" charset="2"/>
                </a:rPr>
                <a:t></a:t>
              </a:r>
              <a:endParaRPr lang="en-GB" sz="1600" b="1" dirty="0"/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1011221" y="5123793"/>
              <a:ext cx="3043159" cy="7882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3888"/>
              <a:r>
                <a:rPr lang="en-US" sz="1200" i="1" dirty="0">
                  <a:solidFill>
                    <a:schemeClr val="tx1"/>
                  </a:solidFill>
                  <a:latin typeface="Futura"/>
                </a:rPr>
                <a:t>Trade and Supply Chain Finance Program (</a:t>
              </a:r>
              <a:r>
                <a:rPr lang="en-US" sz="1200" i="1" dirty="0" err="1">
                  <a:solidFill>
                    <a:schemeClr val="tx1"/>
                  </a:solidFill>
                  <a:latin typeface="Futura"/>
                </a:rPr>
                <a:t>TSCFP</a:t>
              </a:r>
              <a:r>
                <a:rPr lang="en-US" sz="1600" i="1" dirty="0">
                  <a:solidFill>
                    <a:schemeClr val="tx1"/>
                  </a:solidFill>
                  <a:latin typeface="Futura"/>
                </a:rPr>
                <a:t>)</a:t>
              </a:r>
            </a:p>
          </p:txBody>
        </p:sp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221" y="5123793"/>
              <a:ext cx="710102" cy="71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8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1476374"/>
            <a:ext cx="9144000" cy="5381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91" y="769749"/>
            <a:ext cx="11694909" cy="453211"/>
          </a:xfrm>
          <a:prstGeom prst="roundRect">
            <a:avLst>
              <a:gd name="adj" fmla="val 38558"/>
            </a:avLst>
          </a:prstGeom>
          <a:solidFill>
            <a:srgbClr val="640078"/>
          </a:solidFill>
          <a:ln w="12700">
            <a:noFill/>
          </a:ln>
          <a:effectLst/>
          <a:scene3d>
            <a:camera prst="orthographicFront"/>
            <a:lightRig rig="threePt" dir="t"/>
          </a:scene3d>
          <a:sp3d contourW="12700">
            <a:bevelT/>
            <a:contourClr>
              <a:srgbClr val="1F534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itchFamily="34" charset="0"/>
                <a:ea typeface="+mn-ea"/>
                <a:cs typeface="+mn-cs"/>
              </a:rPr>
              <a:t> Local, Regional and International Recognition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4216" y="267959"/>
            <a:ext cx="3298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0078"/>
                </a:solidFill>
                <a:effectLst/>
                <a:uLnTx/>
                <a:uFillTx/>
                <a:latin typeface="Futura Lt BT" pitchFamily="34" charset="0"/>
                <a:ea typeface="+mn-ea"/>
                <a:cs typeface="+mn-cs"/>
              </a:rPr>
              <a:t>Awards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40078"/>
                </a:solidFill>
                <a:effectLst/>
                <a:uLnTx/>
                <a:uFillTx/>
                <a:latin typeface="Futura Lt BT" pitchFamily="34" charset="0"/>
                <a:ea typeface="+mn-ea"/>
                <a:cs typeface="+mn-cs"/>
              </a:rPr>
              <a:t>&amp; Accolades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40078"/>
              </a:solidFill>
              <a:effectLst/>
              <a:uLnTx/>
              <a:uFillTx/>
              <a:latin typeface="Futura Lt BT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512233-A9C2-413F-AF43-543CCF7AAC05}"/>
              </a:ext>
            </a:extLst>
          </p:cNvPr>
          <p:cNvGrpSpPr/>
          <p:nvPr/>
        </p:nvGrpSpPr>
        <p:grpSpPr>
          <a:xfrm>
            <a:off x="711839" y="1318040"/>
            <a:ext cx="2610009" cy="2450123"/>
            <a:chOff x="356239" y="989851"/>
            <a:chExt cx="2610009" cy="2450123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AEE01ABE-D5AA-4879-883C-54D70C2907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943" y="989851"/>
              <a:ext cx="1348599" cy="1672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D48208-DDCB-49F6-A7DC-385F576CAD8D}"/>
                </a:ext>
              </a:extLst>
            </p:cNvPr>
            <p:cNvSpPr txBox="1"/>
            <p:nvPr/>
          </p:nvSpPr>
          <p:spPr>
            <a:xfrm>
              <a:off x="356239" y="2762866"/>
              <a:ext cx="261000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i="1" dirty="0">
                  <a:solidFill>
                    <a:srgbClr val="7030A0"/>
                  </a:solidFill>
                  <a:latin typeface="Century Gothic" pitchFamily="34" charset="0"/>
                </a:rPr>
                <a:t>Global Finance Awards USA</a:t>
              </a:r>
            </a:p>
            <a:p>
              <a:pPr algn="ctr"/>
              <a:r>
                <a:rPr lang="en-US" sz="1200" b="1" i="1" dirty="0">
                  <a:latin typeface="Century Gothic" pitchFamily="34" charset="0"/>
                </a:rPr>
                <a:t>Best Up-and-Coming</a:t>
              </a:r>
            </a:p>
            <a:p>
              <a:pPr algn="ctr"/>
              <a:r>
                <a:rPr lang="en-US" sz="1200" b="1" i="1" dirty="0">
                  <a:latin typeface="Century Gothic" pitchFamily="34" charset="0"/>
                </a:rPr>
                <a:t>Islamic Bank of the World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B9A826-A61F-47A1-AFF5-889B6AAE87A7}"/>
              </a:ext>
            </a:extLst>
          </p:cNvPr>
          <p:cNvGrpSpPr/>
          <p:nvPr/>
        </p:nvGrpSpPr>
        <p:grpSpPr>
          <a:xfrm>
            <a:off x="6737739" y="1243897"/>
            <a:ext cx="1473480" cy="2524266"/>
            <a:chOff x="3861202" y="3636560"/>
            <a:chExt cx="1473480" cy="25242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5DBFC23-4827-4C37-A75A-B7D2D59033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80" r="31529"/>
            <a:stretch/>
          </p:blipFill>
          <p:spPr bwMode="auto">
            <a:xfrm>
              <a:off x="3961937" y="3636560"/>
              <a:ext cx="1272013" cy="1953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85EFCD-7E23-4F6C-B897-328FBB559E89}"/>
                </a:ext>
              </a:extLst>
            </p:cNvPr>
            <p:cNvSpPr txBox="1"/>
            <p:nvPr/>
          </p:nvSpPr>
          <p:spPr>
            <a:xfrm>
              <a:off x="3861202" y="5483718"/>
              <a:ext cx="147348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i="1" dirty="0" err="1">
                  <a:solidFill>
                    <a:srgbClr val="7030A0"/>
                  </a:solidFill>
                  <a:latin typeface="Century Gothic" pitchFamily="34" charset="0"/>
                </a:rPr>
                <a:t>IFFSA</a:t>
              </a:r>
              <a:r>
                <a:rPr lang="en-US" sz="1400" b="1" i="1" dirty="0">
                  <a:solidFill>
                    <a:srgbClr val="7030A0"/>
                  </a:solidFill>
                  <a:latin typeface="Century Gothic" pitchFamily="34" charset="0"/>
                </a:rPr>
                <a:t> Awards</a:t>
              </a:r>
            </a:p>
            <a:p>
              <a:pPr algn="ctr"/>
              <a:r>
                <a:rPr lang="en-US" sz="1200" b="1" i="1" dirty="0">
                  <a:latin typeface="Century Gothic" pitchFamily="34" charset="0"/>
                </a:rPr>
                <a:t>Best Islamic Bank</a:t>
              </a:r>
            </a:p>
            <a:p>
              <a:pPr algn="ctr"/>
              <a:r>
                <a:rPr lang="en-US" sz="1200" b="1" i="1" dirty="0">
                  <a:latin typeface="Century Gothic" pitchFamily="34" charset="0"/>
                </a:rPr>
                <a:t>In South Asia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AD2A76-253B-472C-9E81-324711AEAF69}"/>
              </a:ext>
            </a:extLst>
          </p:cNvPr>
          <p:cNvGrpSpPr/>
          <p:nvPr/>
        </p:nvGrpSpPr>
        <p:grpSpPr>
          <a:xfrm>
            <a:off x="4790996" y="4034015"/>
            <a:ext cx="2610009" cy="2444197"/>
            <a:chOff x="6422735" y="1004365"/>
            <a:chExt cx="2610009" cy="244419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6FA03A-01A8-4DB0-8002-839E52D172BF}"/>
                </a:ext>
              </a:extLst>
            </p:cNvPr>
            <p:cNvSpPr txBox="1"/>
            <p:nvPr/>
          </p:nvSpPr>
          <p:spPr>
            <a:xfrm>
              <a:off x="6422735" y="2771454"/>
              <a:ext cx="261000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i="1" dirty="0">
                  <a:solidFill>
                    <a:srgbClr val="7030A0"/>
                  </a:solidFill>
                  <a:latin typeface="Century Gothic" pitchFamily="34" charset="0"/>
                </a:rPr>
                <a:t>Global Finance Awards USA</a:t>
              </a:r>
            </a:p>
            <a:p>
              <a:pPr algn="ctr"/>
              <a:r>
                <a:rPr lang="en-US" sz="1200" b="1" i="1" dirty="0">
                  <a:latin typeface="Century Gothic" pitchFamily="34" charset="0"/>
                </a:rPr>
                <a:t>Global Innovation</a:t>
              </a:r>
            </a:p>
            <a:p>
              <a:pPr algn="ctr"/>
              <a:r>
                <a:rPr lang="en-US" sz="1200" b="1" i="1" dirty="0">
                  <a:latin typeface="Century Gothic" pitchFamily="34" charset="0"/>
                </a:rPr>
                <a:t>Award</a:t>
              </a:r>
            </a:p>
          </p:txBody>
        </p:sp>
        <p:grpSp>
          <p:nvGrpSpPr>
            <p:cNvPr id="17" name="Group 3">
              <a:extLst>
                <a:ext uri="{FF2B5EF4-FFF2-40B4-BE49-F238E27FC236}">
                  <a16:creationId xmlns:a16="http://schemas.microsoft.com/office/drawing/2014/main" id="{8424F9FA-BA0B-4323-9262-B8D1529526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53434" y="1004365"/>
              <a:ext cx="1348599" cy="1672293"/>
              <a:chOff x="8157998" y="2539437"/>
              <a:chExt cx="2308724" cy="2861711"/>
            </a:xfrm>
          </p:grpSpPr>
          <p:pic>
            <p:nvPicPr>
              <p:cNvPr id="18" name="Picture 2">
                <a:extLst>
                  <a:ext uri="{FF2B5EF4-FFF2-40B4-BE49-F238E27FC236}">
                    <a16:creationId xmlns:a16="http://schemas.microsoft.com/office/drawing/2014/main" id="{2C5334D2-3652-47BE-B863-7869DBA778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57998" y="2539437"/>
                <a:ext cx="2308724" cy="28617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1">
                <a:extLst>
                  <a:ext uri="{FF2B5EF4-FFF2-40B4-BE49-F238E27FC236}">
                    <a16:creationId xmlns:a16="http://schemas.microsoft.com/office/drawing/2014/main" id="{FCFC95C3-9B30-40A7-9530-FC3CADD5F7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41" t="5232" r="5495" b="11221"/>
              <a:stretch>
                <a:fillRect/>
              </a:stretch>
            </p:blipFill>
            <p:spPr bwMode="auto">
              <a:xfrm>
                <a:off x="8581108" y="2998835"/>
                <a:ext cx="1462513" cy="1942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8AF887B-460F-460E-8D48-04B3F7D9598B}"/>
              </a:ext>
            </a:extLst>
          </p:cNvPr>
          <p:cNvGrpSpPr/>
          <p:nvPr/>
        </p:nvGrpSpPr>
        <p:grpSpPr>
          <a:xfrm>
            <a:off x="3420404" y="1323965"/>
            <a:ext cx="2719014" cy="2444198"/>
            <a:chOff x="3344204" y="1004365"/>
            <a:chExt cx="2719014" cy="24441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4713F6-1382-43B4-9619-EDF06E8F5BC5}"/>
                </a:ext>
              </a:extLst>
            </p:cNvPr>
            <p:cNvSpPr txBox="1"/>
            <p:nvPr/>
          </p:nvSpPr>
          <p:spPr>
            <a:xfrm>
              <a:off x="3344204" y="2771455"/>
              <a:ext cx="271901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i="1" dirty="0">
                  <a:solidFill>
                    <a:srgbClr val="7030A0"/>
                  </a:solidFill>
                  <a:latin typeface="Century Gothic" pitchFamily="34" charset="0"/>
                </a:rPr>
                <a:t>Global Banking &amp; Finance UK</a:t>
              </a:r>
            </a:p>
            <a:p>
              <a:pPr algn="ctr"/>
              <a:r>
                <a:rPr lang="en-US" sz="1200" b="1" i="1" dirty="0">
                  <a:latin typeface="Century Gothic" pitchFamily="34" charset="0"/>
                </a:rPr>
                <a:t>Fastest Growing Retail </a:t>
              </a:r>
            </a:p>
            <a:p>
              <a:pPr algn="ctr"/>
              <a:r>
                <a:rPr lang="en-US" sz="1200" b="1" i="1" dirty="0">
                  <a:latin typeface="Century Gothic" pitchFamily="34" charset="0"/>
                </a:rPr>
                <a:t>Bank in Sri Lanka </a:t>
              </a:r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BB92B355-42AE-4DEA-81F6-A0B7FF5014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718"/>
            <a:stretch/>
          </p:blipFill>
          <p:spPr bwMode="auto">
            <a:xfrm>
              <a:off x="4074003" y="1004365"/>
              <a:ext cx="1139351" cy="1661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40C550E-C0C1-4E43-9EDA-E880016E7D7B}"/>
              </a:ext>
            </a:extLst>
          </p:cNvPr>
          <p:cNvGrpSpPr/>
          <p:nvPr/>
        </p:nvGrpSpPr>
        <p:grpSpPr>
          <a:xfrm>
            <a:off x="384656" y="4209821"/>
            <a:ext cx="1797287" cy="2268391"/>
            <a:chOff x="6869248" y="3890221"/>
            <a:chExt cx="1797287" cy="226839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83F545C-8834-457A-BE5C-C9E192E47E4D}"/>
                </a:ext>
              </a:extLst>
            </p:cNvPr>
            <p:cNvGrpSpPr/>
            <p:nvPr/>
          </p:nvGrpSpPr>
          <p:grpSpPr>
            <a:xfrm>
              <a:off x="6869248" y="3930839"/>
              <a:ext cx="1797287" cy="2227773"/>
              <a:chOff x="6869248" y="3930839"/>
              <a:chExt cx="1797287" cy="222777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C99E502-B65C-4AA9-A541-68DAF8C82A22}"/>
                  </a:ext>
                </a:extLst>
              </p:cNvPr>
              <p:cNvSpPr txBox="1"/>
              <p:nvPr/>
            </p:nvSpPr>
            <p:spPr>
              <a:xfrm>
                <a:off x="6869248" y="5481504"/>
                <a:ext cx="1797287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i="1" dirty="0">
                    <a:solidFill>
                      <a:srgbClr val="7030A0"/>
                    </a:solidFill>
                    <a:latin typeface="Century Gothic" pitchFamily="34" charset="0"/>
                  </a:rPr>
                  <a:t>Brand Finance</a:t>
                </a:r>
              </a:p>
              <a:p>
                <a:pPr algn="ctr"/>
                <a:r>
                  <a:rPr lang="en-US" sz="1200" b="1" i="1" dirty="0">
                    <a:latin typeface="Century Gothic" pitchFamily="34" charset="0"/>
                  </a:rPr>
                  <a:t>Most Valuable Brands</a:t>
                </a:r>
              </a:p>
              <a:p>
                <a:pPr algn="ctr"/>
                <a:r>
                  <a:rPr lang="en-US" sz="1200" b="1" i="1" dirty="0">
                    <a:latin typeface="Century Gothic" pitchFamily="34" charset="0"/>
                  </a:rPr>
                  <a:t>In Sri Lanka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E6A4CB7-EDC0-475C-A76C-295FB4A950F9}"/>
                  </a:ext>
                </a:extLst>
              </p:cNvPr>
              <p:cNvSpPr/>
              <p:nvPr/>
            </p:nvSpPr>
            <p:spPr>
              <a:xfrm>
                <a:off x="6995845" y="3930839"/>
                <a:ext cx="1405719" cy="140571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4400" dirty="0">
                    <a:latin typeface="Futura Lt BT"/>
                  </a:rPr>
                  <a:t>80</a:t>
                </a:r>
                <a:r>
                  <a:rPr lang="en-US" sz="4400" baseline="30000" dirty="0">
                    <a:latin typeface="Futura Lt BT"/>
                  </a:rPr>
                  <a:t>th</a:t>
                </a:r>
                <a:endParaRPr lang="en-US" sz="2400" dirty="0">
                  <a:latin typeface="Futura Lt BT"/>
                </a:endParaRPr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563DE28-74EA-46FB-8758-80A0DC9AA32F}"/>
                </a:ext>
              </a:extLst>
            </p:cNvPr>
            <p:cNvSpPr/>
            <p:nvPr/>
          </p:nvSpPr>
          <p:spPr>
            <a:xfrm>
              <a:off x="6955227" y="3890221"/>
              <a:ext cx="1486955" cy="1486955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3C32032-46E6-4A51-BCEF-4E6E9E7E5D18}"/>
              </a:ext>
            </a:extLst>
          </p:cNvPr>
          <p:cNvGrpSpPr/>
          <p:nvPr/>
        </p:nvGrpSpPr>
        <p:grpSpPr>
          <a:xfrm>
            <a:off x="9009882" y="1499771"/>
            <a:ext cx="1965603" cy="2268392"/>
            <a:chOff x="9571183" y="3890221"/>
            <a:chExt cx="1965603" cy="226839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9C31F3-1027-4E8F-A9B8-F0FD9E39A9D1}"/>
                </a:ext>
              </a:extLst>
            </p:cNvPr>
            <p:cNvSpPr txBox="1"/>
            <p:nvPr/>
          </p:nvSpPr>
          <p:spPr>
            <a:xfrm>
              <a:off x="9571183" y="5481505"/>
              <a:ext cx="196560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i="1" dirty="0" err="1">
                  <a:solidFill>
                    <a:srgbClr val="7030A0"/>
                  </a:solidFill>
                  <a:latin typeface="Century Gothic" pitchFamily="34" charset="0"/>
                </a:rPr>
                <a:t>LMD</a:t>
              </a:r>
              <a:endParaRPr lang="en-US" sz="1400" b="1" i="1" dirty="0">
                <a:solidFill>
                  <a:srgbClr val="7030A0"/>
                </a:solidFill>
                <a:latin typeface="Century Gothic" pitchFamily="34" charset="0"/>
              </a:endParaRPr>
            </a:p>
            <a:p>
              <a:pPr algn="ctr"/>
              <a:r>
                <a:rPr lang="en-US" sz="1200" b="1" i="1" dirty="0">
                  <a:latin typeface="Century Gothic" pitchFamily="34" charset="0"/>
                </a:rPr>
                <a:t> Most Awarded</a:t>
              </a:r>
            </a:p>
            <a:p>
              <a:pPr algn="ctr"/>
              <a:r>
                <a:rPr lang="en-US" sz="1200" b="1" i="1" dirty="0">
                  <a:latin typeface="Century Gothic" pitchFamily="34" charset="0"/>
                </a:rPr>
                <a:t>Companies in Sri Lanka 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5E73934-91EB-4CA0-9146-F92519B94D5B}"/>
                </a:ext>
              </a:extLst>
            </p:cNvPr>
            <p:cNvSpPr/>
            <p:nvPr/>
          </p:nvSpPr>
          <p:spPr>
            <a:xfrm>
              <a:off x="9867684" y="3930839"/>
              <a:ext cx="1405719" cy="140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4400" dirty="0">
                  <a:latin typeface="Futura Lt BT"/>
                </a:rPr>
                <a:t>11</a:t>
              </a:r>
              <a:r>
                <a:rPr lang="en-US" sz="4400" baseline="30000" dirty="0">
                  <a:latin typeface="Futura Lt BT"/>
                </a:rPr>
                <a:t>th</a:t>
              </a:r>
              <a:endParaRPr lang="en-US" sz="2400" dirty="0">
                <a:latin typeface="Futura Lt BT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4D2D2F0-D10F-43B5-9D4E-196CB30719C7}"/>
                </a:ext>
              </a:extLst>
            </p:cNvPr>
            <p:cNvSpPr/>
            <p:nvPr/>
          </p:nvSpPr>
          <p:spPr>
            <a:xfrm>
              <a:off x="9827066" y="3890221"/>
              <a:ext cx="1486955" cy="1486955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5AE5A7-687F-4A04-BD67-592B611F5635}"/>
              </a:ext>
            </a:extLst>
          </p:cNvPr>
          <p:cNvGrpSpPr/>
          <p:nvPr/>
        </p:nvGrpSpPr>
        <p:grpSpPr>
          <a:xfrm>
            <a:off x="2781658" y="4235693"/>
            <a:ext cx="1531188" cy="2242519"/>
            <a:chOff x="817522" y="3922018"/>
            <a:chExt cx="1531188" cy="224251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88FC1C-D93D-4698-B3C5-5626C7CDDB2A}"/>
                </a:ext>
              </a:extLst>
            </p:cNvPr>
            <p:cNvSpPr txBox="1"/>
            <p:nvPr/>
          </p:nvSpPr>
          <p:spPr>
            <a:xfrm>
              <a:off x="817522" y="5487429"/>
              <a:ext cx="153118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i="1" dirty="0">
                  <a:solidFill>
                    <a:srgbClr val="7030A0"/>
                  </a:solidFill>
                  <a:latin typeface="Century Gothic" pitchFamily="34" charset="0"/>
                </a:rPr>
                <a:t>The Banker USA</a:t>
              </a:r>
            </a:p>
            <a:p>
              <a:pPr algn="ctr"/>
              <a:r>
                <a:rPr lang="en-US" sz="1200" b="1" i="1" dirty="0">
                  <a:latin typeface="Century Gothic" pitchFamily="34" charset="0"/>
                </a:rPr>
                <a:t>Best Islamic Bank </a:t>
              </a:r>
            </a:p>
            <a:p>
              <a:pPr algn="ctr"/>
              <a:r>
                <a:rPr lang="en-US" sz="1200" b="1" i="1" dirty="0">
                  <a:latin typeface="Century Gothic" pitchFamily="34" charset="0"/>
                </a:rPr>
                <a:t>In Sri Lanka </a:t>
              </a:r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C2F20BCF-BAE5-461A-89F2-4840792C9B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5" t="2390" r="9179" b="29361"/>
            <a:stretch/>
          </p:blipFill>
          <p:spPr bwMode="auto">
            <a:xfrm>
              <a:off x="830689" y="3922018"/>
              <a:ext cx="1504853" cy="1393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D3A7DD6-E3BC-403D-960B-41FA8E0575AB}"/>
              </a:ext>
            </a:extLst>
          </p:cNvPr>
          <p:cNvGrpSpPr/>
          <p:nvPr/>
        </p:nvGrpSpPr>
        <p:grpSpPr>
          <a:xfrm>
            <a:off x="7134614" y="4236089"/>
            <a:ext cx="3295650" cy="2242123"/>
            <a:chOff x="8993394" y="1192239"/>
            <a:chExt cx="3295650" cy="224212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7F54B8A-9CDC-4E51-9077-F413C7A65239}"/>
                </a:ext>
              </a:extLst>
            </p:cNvPr>
            <p:cNvSpPr/>
            <p:nvPr/>
          </p:nvSpPr>
          <p:spPr>
            <a:xfrm>
              <a:off x="8993394" y="2757254"/>
              <a:ext cx="329565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i="1" dirty="0" err="1">
                  <a:solidFill>
                    <a:srgbClr val="7030A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IRB</a:t>
              </a:r>
              <a:r>
                <a:rPr lang="en-GB" sz="1400" b="1" i="1" dirty="0">
                  <a:solidFill>
                    <a:srgbClr val="7030A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Awards Oman</a:t>
              </a:r>
            </a:p>
            <a:p>
              <a:pPr algn="ctr"/>
              <a:r>
                <a:rPr lang="en-GB" sz="1200" b="1" i="1" dirty="0">
                  <a:latin typeface="Century Gothic" panose="020B0502020202020204" pitchFamily="34" charset="0"/>
                  <a:cs typeface="Arial" panose="020B0604020202020204" pitchFamily="34" charset="0"/>
                </a:rPr>
                <a:t>Social Responsible </a:t>
              </a:r>
            </a:p>
            <a:p>
              <a:pPr algn="ctr"/>
              <a:r>
                <a:rPr lang="en-GB" sz="1200" b="1" i="1" dirty="0">
                  <a:latin typeface="Century Gothic" panose="020B0502020202020204" pitchFamily="34" charset="0"/>
                  <a:cs typeface="Arial" panose="020B0604020202020204" pitchFamily="34" charset="0"/>
                </a:rPr>
                <a:t>Bank of the Yea</a:t>
              </a:r>
              <a:r>
                <a:rPr lang="en-GB" sz="1200" i="1" dirty="0">
                  <a:latin typeface="Century Gothic" panose="020B0502020202020204" pitchFamily="34" charset="0"/>
                  <a:cs typeface="Arial" panose="020B0604020202020204" pitchFamily="34" charset="0"/>
                </a:rPr>
                <a:t>r </a:t>
              </a:r>
            </a:p>
          </p:txBody>
        </p:sp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9993E704-C1A6-4FEF-A7DD-AF1BAE8AE2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4" t="4666" r="9276" b="6453"/>
            <a:stretch/>
          </p:blipFill>
          <p:spPr bwMode="auto">
            <a:xfrm>
              <a:off x="9839305" y="1192239"/>
              <a:ext cx="1506668" cy="1440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AFE9E0-4E1E-43E5-8DB6-277C8F264CFC}"/>
              </a:ext>
            </a:extLst>
          </p:cNvPr>
          <p:cNvGrpSpPr/>
          <p:nvPr/>
        </p:nvGrpSpPr>
        <p:grpSpPr>
          <a:xfrm>
            <a:off x="10145084" y="3950235"/>
            <a:ext cx="1943161" cy="2527977"/>
            <a:chOff x="190530" y="3636560"/>
            <a:chExt cx="1943161" cy="252797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BFFB3E1-A405-46E6-874F-3DFAA4918C65}"/>
                </a:ext>
              </a:extLst>
            </p:cNvPr>
            <p:cNvSpPr txBox="1"/>
            <p:nvPr/>
          </p:nvSpPr>
          <p:spPr>
            <a:xfrm>
              <a:off x="190530" y="5487429"/>
              <a:ext cx="194316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i="1" dirty="0">
                  <a:solidFill>
                    <a:srgbClr val="7030A0"/>
                  </a:solidFill>
                  <a:latin typeface="Century Gothic" pitchFamily="34" charset="0"/>
                </a:rPr>
                <a:t>World </a:t>
              </a:r>
              <a:r>
                <a:rPr lang="en-US" sz="1400" b="1" i="1" dirty="0" err="1">
                  <a:solidFill>
                    <a:srgbClr val="7030A0"/>
                  </a:solidFill>
                  <a:latin typeface="Century Gothic" pitchFamily="34" charset="0"/>
                </a:rPr>
                <a:t>HRD</a:t>
              </a:r>
              <a:r>
                <a:rPr lang="en-US" sz="1400" b="1" i="1" dirty="0">
                  <a:solidFill>
                    <a:srgbClr val="7030A0"/>
                  </a:solidFill>
                  <a:latin typeface="Century Gothic" pitchFamily="34" charset="0"/>
                </a:rPr>
                <a:t> Congress</a:t>
              </a:r>
            </a:p>
            <a:p>
              <a:pPr algn="ctr"/>
              <a:r>
                <a:rPr lang="en-US" sz="1200" b="1" i="1" dirty="0">
                  <a:latin typeface="Century Gothic" pitchFamily="34" charset="0"/>
                </a:rPr>
                <a:t>Best Employer Brand</a:t>
              </a:r>
            </a:p>
            <a:p>
              <a:pPr algn="ctr"/>
              <a:r>
                <a:rPr lang="en-US" sz="1200" b="1" i="1" dirty="0">
                  <a:latin typeface="Century Gothic" pitchFamily="34" charset="0"/>
                </a:rPr>
                <a:t>Sri Lanka </a:t>
              </a:r>
            </a:p>
          </p:txBody>
        </p:sp>
        <p:pic>
          <p:nvPicPr>
            <p:cNvPr id="40" name="5ACB79F4-E373-487E-9087-1FB2E79A6A42" descr="5ACB79F4-E373-487E-9087-1FB2E79A6A42">
              <a:extLst>
                <a:ext uri="{FF2B5EF4-FFF2-40B4-BE49-F238E27FC236}">
                  <a16:creationId xmlns:a16="http://schemas.microsoft.com/office/drawing/2014/main" id="{DC435FE7-C2CC-4CD3-B8D4-112F3FDC07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DEDCDD"/>
                </a:clrFrom>
                <a:clrTo>
                  <a:srgbClr val="DEDCD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5" r="19159" b="8367"/>
            <a:stretch/>
          </p:blipFill>
          <p:spPr bwMode="auto">
            <a:xfrm>
              <a:off x="739766" y="3636560"/>
              <a:ext cx="844688" cy="1814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49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73990" y="267959"/>
            <a:ext cx="1345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0078"/>
                </a:solidFill>
                <a:effectLst/>
                <a:uLnTx/>
                <a:uFillTx/>
                <a:latin typeface="Futura Lt BT"/>
                <a:ea typeface="+mn-ea"/>
                <a:cs typeface="+mn-cs"/>
              </a:rPr>
              <a:t>Outlook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40078"/>
              </a:solidFill>
              <a:effectLst/>
              <a:uLnTx/>
              <a:uFillTx/>
              <a:latin typeface="Futura Lt B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263" y="5558934"/>
            <a:ext cx="1944000" cy="8280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Digital Transformation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47215" y="5558934"/>
            <a:ext cx="1944000" cy="8280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Knowledge Marketing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7694" r="25977" b="7873"/>
          <a:stretch/>
        </p:blipFill>
        <p:spPr bwMode="auto">
          <a:xfrm>
            <a:off x="245646" y="4241334"/>
            <a:ext cx="2457234" cy="131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C7CB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68181" y="4241334"/>
            <a:ext cx="2457234" cy="131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C7CB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9393621" y="5571986"/>
            <a:ext cx="1944000" cy="8280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Sustainable Banking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421" y="4241334"/>
            <a:ext cx="2457234" cy="1318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C7CB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3389999" y="5558963"/>
            <a:ext cx="1944000" cy="8280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Regional Expansion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2" t="24579" r="18066" b="44268"/>
          <a:stretch/>
        </p:blipFill>
        <p:spPr bwMode="auto">
          <a:xfrm>
            <a:off x="3132599" y="4241334"/>
            <a:ext cx="2458800" cy="1330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C7CB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492233" y="3008740"/>
            <a:ext cx="4878982" cy="8280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Sustain Core Banking Focus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anose="020B0402020204020303" pitchFamily="34" charset="0"/>
                <a:ea typeface="+mn-ea"/>
                <a:cs typeface="+mn-cs"/>
              </a:rPr>
              <a:t> on SME &amp; Consumer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Lt BT" panose="020B0402020204020303" pitchFamily="34" charset="0"/>
              <a:ea typeface="+mn-ea"/>
              <a:cs typeface="+mn-cs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3876" y="1528800"/>
            <a:ext cx="5895696" cy="1479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C7CB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OrphanCare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49" y="668451"/>
            <a:ext cx="3843151" cy="27157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7"/>
          <a:stretch/>
        </p:blipFill>
        <p:spPr bwMode="auto">
          <a:xfrm>
            <a:off x="0" y="0"/>
            <a:ext cx="12192000" cy="621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850" y="689220"/>
            <a:ext cx="7022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/>
                <a:ea typeface="+mn-ea"/>
                <a:cs typeface="+mn-cs"/>
              </a:rPr>
              <a:t>Have you ever considered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/>
                <a:ea typeface="+mn-ea"/>
                <a:cs typeface="+mn-cs"/>
              </a:rPr>
              <a:t>what happens to an orphan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Lt BT" panose="020B0402020204020303"/>
                <a:ea typeface="+mn-ea"/>
                <a:cs typeface="+mn-cs"/>
              </a:rPr>
              <a:t>once they reach the age of 18?</a:t>
            </a:r>
          </a:p>
        </p:txBody>
      </p:sp>
      <p:pic>
        <p:nvPicPr>
          <p:cNvPr id="7" name="Picture 4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17750" r="9854" b="18344"/>
          <a:stretch/>
        </p:blipFill>
        <p:spPr bwMode="auto">
          <a:xfrm>
            <a:off x="4206969" y="4939576"/>
            <a:ext cx="806053" cy="567643"/>
          </a:xfrm>
          <a:prstGeom prst="roundRect">
            <a:avLst>
              <a:gd name="adj" fmla="val 24167"/>
            </a:avLst>
          </a:prstGeom>
          <a:noFill/>
          <a:ln>
            <a:noFill/>
          </a:ln>
          <a:effectLst>
            <a:glow rad="63500">
              <a:schemeClr val="bg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hlinkClick r:id="rId6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17750" r="9854" b="18344"/>
          <a:stretch/>
        </p:blipFill>
        <p:spPr bwMode="auto">
          <a:xfrm>
            <a:off x="6096000" y="4930484"/>
            <a:ext cx="806053" cy="567643"/>
          </a:xfrm>
          <a:prstGeom prst="roundRect">
            <a:avLst>
              <a:gd name="adj" fmla="val 24167"/>
            </a:avLst>
          </a:prstGeom>
          <a:noFill/>
          <a:ln>
            <a:noFill/>
          </a:ln>
          <a:effectLst>
            <a:glow rad="63500">
              <a:schemeClr val="bg1">
                <a:alpha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97022" y="5520339"/>
            <a:ext cx="1329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Futura Lt BT"/>
              </a:rPr>
              <a:t>Launch Event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Futura Lt BT"/>
              </a:rPr>
              <a:t>Video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75945" y="5520339"/>
            <a:ext cx="1446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Futura Lt BT"/>
              </a:rPr>
              <a:t>From Chance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Futura Lt BT"/>
              </a:rPr>
              <a:t>to Choice Video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13229" y="6356350"/>
            <a:ext cx="2743200" cy="365125"/>
          </a:xfrm>
        </p:spPr>
        <p:txBody>
          <a:bodyPr/>
          <a:lstStyle/>
          <a:p>
            <a:fld id="{2EC59D44-84C9-41FA-945A-1CE6597CF51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8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Huda CIBE is Committed for Development of Islamic Banking in Russian  Speaking Count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1618932"/>
            <a:ext cx="51435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98593" y="687193"/>
            <a:ext cx="3594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Futura Lt BT"/>
              </a:rPr>
              <a:t>Thank you  </a:t>
            </a:r>
            <a:endParaRPr lang="en-GB" sz="2400" b="1" dirty="0">
              <a:latin typeface="Futura Lt BT"/>
            </a:endParaRPr>
          </a:p>
        </p:txBody>
      </p:sp>
    </p:spTree>
    <p:extLst>
      <p:ext uri="{BB962C8B-B14F-4D97-AF65-F5344CB8AC3E}">
        <p14:creationId xmlns:p14="http://schemas.microsoft.com/office/powerpoint/2010/main" val="5690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0667279" cy="452350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Islamic Banking has short history in Sri Lanka.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Sri Lanka is one of the few non-Islamic countries to have legislated for Islamic banking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revised Banking Act No 30 of 1988, as amended in 2005, allows both commercial banks and specialized banks to offer Islamic Banking products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Introduced in 1997, local banks were venturing into the arena gradually and today there are state banks and commercial banks operating Islamic Banking activities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35507" y="260473"/>
            <a:ext cx="4354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Futura Lt BT"/>
              </a:rPr>
              <a:t>Islamic </a:t>
            </a:r>
            <a:r>
              <a:rPr lang="en-US" sz="2400" b="1" dirty="0">
                <a:latin typeface="Futura Lt BT"/>
              </a:rPr>
              <a:t>Banking in Sri Lanka</a:t>
            </a:r>
            <a:endParaRPr lang="en-GB" sz="2400" b="1" dirty="0">
              <a:latin typeface="Futura Lt BT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9BC989EF-FC21-4718-A1CD-A99E21E6F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81" y="3132723"/>
            <a:ext cx="3340332" cy="1438537"/>
          </a:xfrm>
          <a:prstGeom prst="rect">
            <a:avLst/>
          </a:prstGeom>
        </p:spPr>
      </p:pic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0A3B25C-B850-4888-B9F1-820B6992EAF6}"/>
              </a:ext>
            </a:extLst>
          </p:cNvPr>
          <p:cNvGrpSpPr/>
          <p:nvPr/>
        </p:nvGrpSpPr>
        <p:grpSpPr>
          <a:xfrm>
            <a:off x="9048143" y="5194346"/>
            <a:ext cx="2669195" cy="791289"/>
            <a:chOff x="8843185" y="4737100"/>
            <a:chExt cx="3101691" cy="919503"/>
          </a:xfrm>
        </p:grpSpPr>
        <p:sp>
          <p:nvSpPr>
            <p:cNvPr id="165" name="Rounded Rectangle 4">
              <a:extLst>
                <a:ext uri="{FF2B5EF4-FFF2-40B4-BE49-F238E27FC236}">
                  <a16:creationId xmlns:a16="http://schemas.microsoft.com/office/drawing/2014/main" id="{BD0B3771-9913-48A9-A6DD-96FB6D6DC674}"/>
                </a:ext>
              </a:extLst>
            </p:cNvPr>
            <p:cNvSpPr/>
            <p:nvPr/>
          </p:nvSpPr>
          <p:spPr>
            <a:xfrm>
              <a:off x="9948348" y="4824602"/>
              <a:ext cx="1996528" cy="76601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/>
              <a:r>
                <a:rPr lang="en-US" sz="1150" b="1" dirty="0">
                  <a:latin typeface="Century Gothic" pitchFamily="34" charset="0"/>
                </a:rPr>
                <a:t>Changes to Banking Act</a:t>
              </a:r>
            </a:p>
          </p:txBody>
        </p:sp>
        <p:sp>
          <p:nvSpPr>
            <p:cNvPr id="166" name="Rounded Rectangle 5">
              <a:extLst>
                <a:ext uri="{FF2B5EF4-FFF2-40B4-BE49-F238E27FC236}">
                  <a16:creationId xmlns:a16="http://schemas.microsoft.com/office/drawing/2014/main" id="{89926ED7-7553-4BE5-A2FB-18FD0395A661}"/>
                </a:ext>
              </a:extLst>
            </p:cNvPr>
            <p:cNvSpPr/>
            <p:nvPr/>
          </p:nvSpPr>
          <p:spPr>
            <a:xfrm>
              <a:off x="8843185" y="4737100"/>
              <a:ext cx="1304115" cy="919503"/>
            </a:xfrm>
            <a:prstGeom prst="roundRect">
              <a:avLst>
                <a:gd name="adj" fmla="val 36574"/>
              </a:avLst>
            </a:prstGeom>
            <a:solidFill>
              <a:schemeClr val="bg1"/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7" name="Picture 3">
              <a:extLst>
                <a:ext uri="{FF2B5EF4-FFF2-40B4-BE49-F238E27FC236}">
                  <a16:creationId xmlns:a16="http://schemas.microsoft.com/office/drawing/2014/main" id="{EA5CE087-FD83-40F2-A999-A83EC8D624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48" t="8709" r="10835"/>
            <a:stretch/>
          </p:blipFill>
          <p:spPr bwMode="auto">
            <a:xfrm>
              <a:off x="8978559" y="4842924"/>
              <a:ext cx="501993" cy="642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AAD068D3-3694-478B-B69B-DE4EFD047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9960" y="4887776"/>
              <a:ext cx="590810" cy="590810"/>
            </a:xfrm>
            <a:prstGeom prst="rect">
              <a:avLst/>
            </a:prstGeom>
          </p:spPr>
        </p:pic>
      </p:grpSp>
      <p:sp>
        <p:nvSpPr>
          <p:cNvPr id="172" name="Flowchart: Delay 171">
            <a:extLst>
              <a:ext uri="{FF2B5EF4-FFF2-40B4-BE49-F238E27FC236}">
                <a16:creationId xmlns:a16="http://schemas.microsoft.com/office/drawing/2014/main" id="{136326DF-AF1B-4BAE-9A77-4596612EB90A}"/>
              </a:ext>
            </a:extLst>
          </p:cNvPr>
          <p:cNvSpPr/>
          <p:nvPr/>
        </p:nvSpPr>
        <p:spPr>
          <a:xfrm rot="16200000">
            <a:off x="5851543" y="4422730"/>
            <a:ext cx="495409" cy="344981"/>
          </a:xfrm>
          <a:prstGeom prst="flowChartDelay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6EA1C430-3C33-4725-BD38-B3CCDF4AB8BD}"/>
              </a:ext>
            </a:extLst>
          </p:cNvPr>
          <p:cNvSpPr/>
          <p:nvPr/>
        </p:nvSpPr>
        <p:spPr>
          <a:xfrm rot="16200000">
            <a:off x="5851543" y="4740274"/>
            <a:ext cx="495409" cy="344981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9CDA805F-3502-44A4-B9B1-9E93E9204C3F}"/>
              </a:ext>
            </a:extLst>
          </p:cNvPr>
          <p:cNvSpPr/>
          <p:nvPr/>
        </p:nvSpPr>
        <p:spPr>
          <a:xfrm rot="16200000">
            <a:off x="6044931" y="4842718"/>
            <a:ext cx="108632" cy="52728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BAF4AB71-1D77-414E-B709-B1B016ED9C3A}"/>
              </a:ext>
            </a:extLst>
          </p:cNvPr>
          <p:cNvSpPr/>
          <p:nvPr/>
        </p:nvSpPr>
        <p:spPr>
          <a:xfrm>
            <a:off x="6016595" y="4488608"/>
            <a:ext cx="165304" cy="165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5023222-E840-4BFE-8D7E-B443E6F2B584}"/>
              </a:ext>
            </a:extLst>
          </p:cNvPr>
          <p:cNvGrpSpPr/>
          <p:nvPr/>
        </p:nvGrpSpPr>
        <p:grpSpPr>
          <a:xfrm>
            <a:off x="536474" y="2972779"/>
            <a:ext cx="2473269" cy="1567323"/>
            <a:chOff x="317945" y="2780233"/>
            <a:chExt cx="2777112" cy="1759870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7180181-1144-431E-898C-A1A0F187D0CF}"/>
                </a:ext>
              </a:extLst>
            </p:cNvPr>
            <p:cNvSpPr txBox="1"/>
            <p:nvPr/>
          </p:nvSpPr>
          <p:spPr>
            <a:xfrm>
              <a:off x="1671836" y="372541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itchFamily="34" charset="0"/>
                </a:rPr>
                <a:t>1997</a:t>
              </a:r>
            </a:p>
          </p:txBody>
        </p:sp>
        <p:sp>
          <p:nvSpPr>
            <p:cNvPr id="178" name="Rounded Rectangle 28">
              <a:extLst>
                <a:ext uri="{FF2B5EF4-FFF2-40B4-BE49-F238E27FC236}">
                  <a16:creationId xmlns:a16="http://schemas.microsoft.com/office/drawing/2014/main" id="{3BEDD0D7-0615-4FB4-A371-6B30F03660F2}"/>
                </a:ext>
              </a:extLst>
            </p:cNvPr>
            <p:cNvSpPr/>
            <p:nvPr/>
          </p:nvSpPr>
          <p:spPr>
            <a:xfrm>
              <a:off x="881611" y="3377038"/>
              <a:ext cx="2213446" cy="116306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00818406-D1D8-436B-8240-8554D17A194F}"/>
                </a:ext>
              </a:extLst>
            </p:cNvPr>
            <p:cNvSpPr/>
            <p:nvPr/>
          </p:nvSpPr>
          <p:spPr>
            <a:xfrm>
              <a:off x="317945" y="2780233"/>
              <a:ext cx="1127331" cy="112733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AE498F3D-F09C-43E3-8AA6-53A2662C9768}"/>
                </a:ext>
              </a:extLst>
            </p:cNvPr>
            <p:cNvSpPr/>
            <p:nvPr/>
          </p:nvSpPr>
          <p:spPr>
            <a:xfrm>
              <a:off x="424337" y="2886625"/>
              <a:ext cx="914545" cy="914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792674BC-C682-4E5E-8DB6-38EC962CCCE1}"/>
                </a:ext>
              </a:extLst>
            </p:cNvPr>
            <p:cNvSpPr txBox="1"/>
            <p:nvPr/>
          </p:nvSpPr>
          <p:spPr>
            <a:xfrm>
              <a:off x="1163224" y="3475842"/>
              <a:ext cx="1850129" cy="983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600" b="1" dirty="0">
                  <a:latin typeface="Century Gothic" pitchFamily="34" charset="0"/>
                </a:rPr>
                <a:t>Demonstrate</a:t>
              </a:r>
            </a:p>
            <a:p>
              <a:pPr algn="ctr">
                <a:lnSpc>
                  <a:spcPct val="125000"/>
                </a:lnSpc>
              </a:pPr>
              <a:r>
                <a:rPr lang="en-US" sz="1600" b="1" dirty="0">
                  <a:latin typeface="Century Gothic" pitchFamily="34" charset="0"/>
                </a:rPr>
                <a:t>Market Need &amp; Viability</a:t>
              </a:r>
            </a:p>
          </p:txBody>
        </p:sp>
        <p:pic>
          <p:nvPicPr>
            <p:cNvPr id="182" name="Picture 2">
              <a:extLst>
                <a:ext uri="{FF2B5EF4-FFF2-40B4-BE49-F238E27FC236}">
                  <a16:creationId xmlns:a16="http://schemas.microsoft.com/office/drawing/2014/main" id="{038D712B-BDE0-4FD2-8515-B5CECBDC03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00" y="3059494"/>
              <a:ext cx="608124" cy="568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0C586F6-D5FC-4164-A33A-3294719D5E09}"/>
              </a:ext>
            </a:extLst>
          </p:cNvPr>
          <p:cNvGrpSpPr/>
          <p:nvPr/>
        </p:nvGrpSpPr>
        <p:grpSpPr>
          <a:xfrm>
            <a:off x="9039111" y="2972779"/>
            <a:ext cx="2473269" cy="1567323"/>
            <a:chOff x="8880531" y="2780233"/>
            <a:chExt cx="2777112" cy="1759870"/>
          </a:xfrm>
        </p:grpSpPr>
        <p:sp>
          <p:nvSpPr>
            <p:cNvPr id="184" name="Rounded Rectangle 34">
              <a:extLst>
                <a:ext uri="{FF2B5EF4-FFF2-40B4-BE49-F238E27FC236}">
                  <a16:creationId xmlns:a16="http://schemas.microsoft.com/office/drawing/2014/main" id="{1BE6E07A-E9AE-4B18-9D7E-BAFBA8424DF4}"/>
                </a:ext>
              </a:extLst>
            </p:cNvPr>
            <p:cNvSpPr/>
            <p:nvPr/>
          </p:nvSpPr>
          <p:spPr>
            <a:xfrm>
              <a:off x="9444197" y="3377038"/>
              <a:ext cx="2213446" cy="1163065"/>
            </a:xfrm>
            <a:prstGeom prst="roundRect">
              <a:avLst/>
            </a:prstGeom>
            <a:solidFill>
              <a:srgbClr val="FF1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81677417-54A3-4462-A1CC-38E1C95C083A}"/>
                </a:ext>
              </a:extLst>
            </p:cNvPr>
            <p:cNvSpPr txBox="1"/>
            <p:nvPr/>
          </p:nvSpPr>
          <p:spPr>
            <a:xfrm>
              <a:off x="9901468" y="3443653"/>
              <a:ext cx="1567408" cy="1041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500" b="1" dirty="0">
                  <a:solidFill>
                    <a:schemeClr val="bg1"/>
                  </a:solidFill>
                  <a:latin typeface="Century Gothic" pitchFamily="34" charset="0"/>
                </a:rPr>
                <a:t>Secure Legal &amp; Regulatory Acceptance</a:t>
              </a: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0E806692-FA0D-448D-B364-20D0DF08595C}"/>
                </a:ext>
              </a:extLst>
            </p:cNvPr>
            <p:cNvSpPr/>
            <p:nvPr/>
          </p:nvSpPr>
          <p:spPr>
            <a:xfrm>
              <a:off x="8880531" y="2780233"/>
              <a:ext cx="1127331" cy="1127331"/>
            </a:xfrm>
            <a:prstGeom prst="ellipse">
              <a:avLst/>
            </a:prstGeom>
            <a:solidFill>
              <a:srgbClr val="FF1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42E8AD76-9A1A-4217-A2F7-BCBE2A96D24B}"/>
                </a:ext>
              </a:extLst>
            </p:cNvPr>
            <p:cNvSpPr/>
            <p:nvPr/>
          </p:nvSpPr>
          <p:spPr>
            <a:xfrm>
              <a:off x="8986923" y="2886625"/>
              <a:ext cx="914545" cy="914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C7349E38-C3B9-4B44-B4CE-64C049E71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34648" y="2993020"/>
              <a:ext cx="619094" cy="607724"/>
            </a:xfrm>
            <a:prstGeom prst="rect">
              <a:avLst/>
            </a:prstGeom>
          </p:spPr>
        </p:pic>
      </p:grpSp>
      <p:sp>
        <p:nvSpPr>
          <p:cNvPr id="189" name="Chevron 39">
            <a:extLst>
              <a:ext uri="{FF2B5EF4-FFF2-40B4-BE49-F238E27FC236}">
                <a16:creationId xmlns:a16="http://schemas.microsoft.com/office/drawing/2014/main" id="{5126A0CB-54D9-4F7A-99B4-D7581B817026}"/>
              </a:ext>
            </a:extLst>
          </p:cNvPr>
          <p:cNvSpPr/>
          <p:nvPr/>
        </p:nvSpPr>
        <p:spPr>
          <a:xfrm>
            <a:off x="1893745" y="1463271"/>
            <a:ext cx="391852" cy="934882"/>
          </a:xfrm>
          <a:prstGeom prst="chevron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0" name="Chevron 40">
            <a:extLst>
              <a:ext uri="{FF2B5EF4-FFF2-40B4-BE49-F238E27FC236}">
                <a16:creationId xmlns:a16="http://schemas.microsoft.com/office/drawing/2014/main" id="{CC696488-0008-462B-A473-FF00682BF2D8}"/>
              </a:ext>
            </a:extLst>
          </p:cNvPr>
          <p:cNvSpPr/>
          <p:nvPr/>
        </p:nvSpPr>
        <p:spPr>
          <a:xfrm>
            <a:off x="5882905" y="1463271"/>
            <a:ext cx="391852" cy="934882"/>
          </a:xfrm>
          <a:prstGeom prst="chevron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1" name="Chevron 41">
            <a:extLst>
              <a:ext uri="{FF2B5EF4-FFF2-40B4-BE49-F238E27FC236}">
                <a16:creationId xmlns:a16="http://schemas.microsoft.com/office/drawing/2014/main" id="{AB140FC2-B365-4E5F-BA8C-7FAC9B0CDA5D}"/>
              </a:ext>
            </a:extLst>
          </p:cNvPr>
          <p:cNvSpPr/>
          <p:nvPr/>
        </p:nvSpPr>
        <p:spPr>
          <a:xfrm>
            <a:off x="6242945" y="1463271"/>
            <a:ext cx="391852" cy="934882"/>
          </a:xfrm>
          <a:prstGeom prst="chevron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2" name="Chevron 42">
            <a:extLst>
              <a:ext uri="{FF2B5EF4-FFF2-40B4-BE49-F238E27FC236}">
                <a16:creationId xmlns:a16="http://schemas.microsoft.com/office/drawing/2014/main" id="{1E9477AC-5577-4367-8D19-50ABD36F7F75}"/>
              </a:ext>
            </a:extLst>
          </p:cNvPr>
          <p:cNvSpPr/>
          <p:nvPr/>
        </p:nvSpPr>
        <p:spPr>
          <a:xfrm>
            <a:off x="9883894" y="1463271"/>
            <a:ext cx="391852" cy="934882"/>
          </a:xfrm>
          <a:prstGeom prst="chevron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3" name="Chevron 43">
            <a:extLst>
              <a:ext uri="{FF2B5EF4-FFF2-40B4-BE49-F238E27FC236}">
                <a16:creationId xmlns:a16="http://schemas.microsoft.com/office/drawing/2014/main" id="{1EBAA1C6-2609-405A-BF89-5ACAEDF6E5E3}"/>
              </a:ext>
            </a:extLst>
          </p:cNvPr>
          <p:cNvSpPr/>
          <p:nvPr/>
        </p:nvSpPr>
        <p:spPr>
          <a:xfrm>
            <a:off x="10200456" y="1463271"/>
            <a:ext cx="391852" cy="934882"/>
          </a:xfrm>
          <a:prstGeom prst="chevron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4" name="Chevron 44">
            <a:extLst>
              <a:ext uri="{FF2B5EF4-FFF2-40B4-BE49-F238E27FC236}">
                <a16:creationId xmlns:a16="http://schemas.microsoft.com/office/drawing/2014/main" id="{4EA9E444-5B18-415B-A24A-A4A78148B4DC}"/>
              </a:ext>
            </a:extLst>
          </p:cNvPr>
          <p:cNvSpPr/>
          <p:nvPr/>
        </p:nvSpPr>
        <p:spPr>
          <a:xfrm>
            <a:off x="10560496" y="1463271"/>
            <a:ext cx="391852" cy="934882"/>
          </a:xfrm>
          <a:prstGeom prst="chevron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A72C0B7-D817-4F71-99B4-C318BECC3E3A}"/>
              </a:ext>
            </a:extLst>
          </p:cNvPr>
          <p:cNvGrpSpPr/>
          <p:nvPr/>
        </p:nvGrpSpPr>
        <p:grpSpPr>
          <a:xfrm>
            <a:off x="939355" y="5407912"/>
            <a:ext cx="1908779" cy="592899"/>
            <a:chOff x="358836" y="5191675"/>
            <a:chExt cx="2667621" cy="828608"/>
          </a:xfrm>
        </p:grpSpPr>
        <p:sp>
          <p:nvSpPr>
            <p:cNvPr id="196" name="Rounded Rectangle 46">
              <a:extLst>
                <a:ext uri="{FF2B5EF4-FFF2-40B4-BE49-F238E27FC236}">
                  <a16:creationId xmlns:a16="http://schemas.microsoft.com/office/drawing/2014/main" id="{FCAD3320-7FAF-43F7-A5FD-C76E87841D30}"/>
                </a:ext>
              </a:extLst>
            </p:cNvPr>
            <p:cNvSpPr/>
            <p:nvPr/>
          </p:nvSpPr>
          <p:spPr>
            <a:xfrm>
              <a:off x="879218" y="5270205"/>
              <a:ext cx="2147239" cy="67154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6700"/>
              <a:r>
                <a:rPr lang="en-US" sz="1200" b="1" dirty="0">
                  <a:latin typeface="Century Gothic" pitchFamily="34" charset="0"/>
                </a:rPr>
                <a:t>Universal</a:t>
              </a:r>
            </a:p>
            <a:p>
              <a:pPr marL="266700"/>
              <a:r>
                <a:rPr lang="en-US" sz="1200" b="1" dirty="0">
                  <a:latin typeface="Century Gothic" pitchFamily="34" charset="0"/>
                </a:rPr>
                <a:t>Proposition</a:t>
              </a:r>
            </a:p>
          </p:txBody>
        </p:sp>
        <p:pic>
          <p:nvPicPr>
            <p:cNvPr id="197" name="Picture 7">
              <a:extLst>
                <a:ext uri="{FF2B5EF4-FFF2-40B4-BE49-F238E27FC236}">
                  <a16:creationId xmlns:a16="http://schemas.microsoft.com/office/drawing/2014/main" id="{8FF8B49B-7CDD-4859-908D-6E4A5F9822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92"/>
            <a:stretch/>
          </p:blipFill>
          <p:spPr bwMode="auto">
            <a:xfrm>
              <a:off x="358836" y="5191675"/>
              <a:ext cx="828477" cy="828608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C070ADE1-3E85-4253-B7F8-A3FCAA602EA0}"/>
              </a:ext>
            </a:extLst>
          </p:cNvPr>
          <p:cNvCxnSpPr/>
          <p:nvPr/>
        </p:nvCxnSpPr>
        <p:spPr>
          <a:xfrm>
            <a:off x="3643086" y="1733098"/>
            <a:ext cx="0" cy="435397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0F1BEAAE-3FE8-4DD5-A97E-A105A16C53EC}"/>
              </a:ext>
            </a:extLst>
          </p:cNvPr>
          <p:cNvCxnSpPr/>
          <p:nvPr/>
        </p:nvCxnSpPr>
        <p:spPr>
          <a:xfrm>
            <a:off x="8544272" y="1733098"/>
            <a:ext cx="0" cy="435397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8E1EFE4B-08F8-445E-B531-D7853F18624E}"/>
              </a:ext>
            </a:extLst>
          </p:cNvPr>
          <p:cNvGrpSpPr/>
          <p:nvPr/>
        </p:nvGrpSpPr>
        <p:grpSpPr>
          <a:xfrm>
            <a:off x="536474" y="2965151"/>
            <a:ext cx="2473269" cy="1567323"/>
            <a:chOff x="317945" y="2780233"/>
            <a:chExt cx="2777112" cy="1759870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C5339C29-7503-452C-B3C5-3DDE3E53D1BD}"/>
                </a:ext>
              </a:extLst>
            </p:cNvPr>
            <p:cNvSpPr txBox="1"/>
            <p:nvPr/>
          </p:nvSpPr>
          <p:spPr>
            <a:xfrm>
              <a:off x="1671836" y="372541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itchFamily="34" charset="0"/>
                </a:rPr>
                <a:t>1997</a:t>
              </a:r>
            </a:p>
          </p:txBody>
        </p:sp>
        <p:sp>
          <p:nvSpPr>
            <p:cNvPr id="202" name="Rounded Rectangle 52">
              <a:extLst>
                <a:ext uri="{FF2B5EF4-FFF2-40B4-BE49-F238E27FC236}">
                  <a16:creationId xmlns:a16="http://schemas.microsoft.com/office/drawing/2014/main" id="{9251486B-CFE2-4494-927F-2D9925CCC3C0}"/>
                </a:ext>
              </a:extLst>
            </p:cNvPr>
            <p:cNvSpPr/>
            <p:nvPr/>
          </p:nvSpPr>
          <p:spPr>
            <a:xfrm>
              <a:off x="881611" y="3377038"/>
              <a:ext cx="2213446" cy="116306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041FAB5E-F319-479E-9609-0CDD373053FE}"/>
                </a:ext>
              </a:extLst>
            </p:cNvPr>
            <p:cNvSpPr/>
            <p:nvPr/>
          </p:nvSpPr>
          <p:spPr>
            <a:xfrm>
              <a:off x="317945" y="2780233"/>
              <a:ext cx="1127331" cy="112733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7200346C-906A-4691-AD10-CBA154D35D99}"/>
                </a:ext>
              </a:extLst>
            </p:cNvPr>
            <p:cNvSpPr/>
            <p:nvPr/>
          </p:nvSpPr>
          <p:spPr>
            <a:xfrm>
              <a:off x="424337" y="2886625"/>
              <a:ext cx="914545" cy="914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EC2AD759-12B9-4D86-A7F4-9871C8FF8DD3}"/>
                </a:ext>
              </a:extLst>
            </p:cNvPr>
            <p:cNvSpPr txBox="1"/>
            <p:nvPr/>
          </p:nvSpPr>
          <p:spPr>
            <a:xfrm>
              <a:off x="1163224" y="3475842"/>
              <a:ext cx="1850129" cy="1041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sz="1500" b="1" dirty="0">
                  <a:latin typeface="Century Gothic" pitchFamily="34" charset="0"/>
                </a:rPr>
                <a:t>Demonstrate</a:t>
              </a:r>
            </a:p>
            <a:p>
              <a:pPr algn="ctr">
                <a:lnSpc>
                  <a:spcPct val="125000"/>
                </a:lnSpc>
              </a:pPr>
              <a:r>
                <a:rPr lang="en-US" sz="1500" b="1" dirty="0">
                  <a:latin typeface="Century Gothic" pitchFamily="34" charset="0"/>
                </a:rPr>
                <a:t>Market Need &amp; Viability</a:t>
              </a:r>
            </a:p>
          </p:txBody>
        </p:sp>
        <p:pic>
          <p:nvPicPr>
            <p:cNvPr id="206" name="Picture 2">
              <a:extLst>
                <a:ext uri="{FF2B5EF4-FFF2-40B4-BE49-F238E27FC236}">
                  <a16:creationId xmlns:a16="http://schemas.microsoft.com/office/drawing/2014/main" id="{AB5F1A4C-C148-4B7B-8ECA-3882299F4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00" y="3059494"/>
              <a:ext cx="608124" cy="568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440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35507" y="260473"/>
            <a:ext cx="4354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Futura Lt BT"/>
              </a:rPr>
              <a:t>Islamic </a:t>
            </a:r>
            <a:r>
              <a:rPr lang="en-US" sz="2400" b="1" dirty="0">
                <a:latin typeface="Futura Lt BT"/>
              </a:rPr>
              <a:t>Banking in Sri Lanka</a:t>
            </a:r>
            <a:endParaRPr lang="en-GB" sz="2400" b="1" dirty="0">
              <a:latin typeface="Futura Lt B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86089ED-9180-48CB-9E79-BBE06397EE0E}"/>
              </a:ext>
            </a:extLst>
          </p:cNvPr>
          <p:cNvSpPr txBox="1"/>
          <p:nvPr/>
        </p:nvSpPr>
        <p:spPr>
          <a:xfrm>
            <a:off x="5149283" y="1500464"/>
            <a:ext cx="807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entury Gothic" pitchFamily="34" charset="0"/>
              </a:rPr>
              <a:t>1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E476382-8F1E-4903-B3C8-CA4E62F5A82D}"/>
              </a:ext>
            </a:extLst>
          </p:cNvPr>
          <p:cNvSpPr txBox="1"/>
          <p:nvPr/>
        </p:nvSpPr>
        <p:spPr>
          <a:xfrm>
            <a:off x="6109403" y="1893031"/>
            <a:ext cx="2820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entury Gothic" pitchFamily="34" charset="0"/>
              </a:rPr>
              <a:t>Fully Fledged Islamic Bank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AEA8201-6E9D-4E90-982A-FD100DE99587}"/>
              </a:ext>
            </a:extLst>
          </p:cNvPr>
          <p:cNvGrpSpPr/>
          <p:nvPr/>
        </p:nvGrpSpPr>
        <p:grpSpPr>
          <a:xfrm>
            <a:off x="3545245" y="1268917"/>
            <a:ext cx="1248229" cy="1248229"/>
            <a:chOff x="2923364" y="1205532"/>
            <a:chExt cx="1248229" cy="1248229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3614530-740A-4588-A3B1-E855C1DE6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364" y="1205532"/>
              <a:ext cx="1248229" cy="1248229"/>
            </a:xfrm>
            <a:prstGeom prst="rect">
              <a:avLst/>
            </a:prstGeom>
          </p:spPr>
        </p:pic>
        <p:pic>
          <p:nvPicPr>
            <p:cNvPr id="52" name="Picture 2">
              <a:extLst>
                <a:ext uri="{FF2B5EF4-FFF2-40B4-BE49-F238E27FC236}">
                  <a16:creationId xmlns:a16="http://schemas.microsoft.com/office/drawing/2014/main" id="{1F512DC3-357A-4F06-8BE9-F87CD4AE4A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98" t="35875" r="34112" b="35875"/>
            <a:stretch/>
          </p:blipFill>
          <p:spPr bwMode="auto">
            <a:xfrm>
              <a:off x="3421628" y="1369218"/>
              <a:ext cx="271680" cy="273205"/>
            </a:xfrm>
            <a:prstGeom prst="star8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9EE8344-8435-4AAF-8356-E0446D5E4D44}"/>
              </a:ext>
            </a:extLst>
          </p:cNvPr>
          <p:cNvGrpSpPr/>
          <p:nvPr/>
        </p:nvGrpSpPr>
        <p:grpSpPr>
          <a:xfrm>
            <a:off x="3477521" y="2531184"/>
            <a:ext cx="5961640" cy="1015663"/>
            <a:chOff x="3477521" y="2532487"/>
            <a:chExt cx="5961640" cy="101566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F8780FB-B478-43C6-A3FD-10DF4A4748FB}"/>
                </a:ext>
              </a:extLst>
            </p:cNvPr>
            <p:cNvSpPr txBox="1"/>
            <p:nvPr/>
          </p:nvSpPr>
          <p:spPr>
            <a:xfrm>
              <a:off x="5149283" y="2532487"/>
              <a:ext cx="8077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itchFamily="34" charset="0"/>
                </a:rPr>
                <a:t>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16DCB5C-BF6B-477A-91B4-A2DF94CBC730}"/>
                </a:ext>
              </a:extLst>
            </p:cNvPr>
            <p:cNvSpPr txBox="1"/>
            <p:nvPr/>
          </p:nvSpPr>
          <p:spPr>
            <a:xfrm>
              <a:off x="6109403" y="2895036"/>
              <a:ext cx="33297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entury Gothic" pitchFamily="34" charset="0"/>
                </a:rPr>
                <a:t>Windows owned by state banks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D6B5788-0CA3-4FC5-9FEE-4DFD8A1C3338}"/>
                </a:ext>
              </a:extLst>
            </p:cNvPr>
            <p:cNvGrpSpPr/>
            <p:nvPr/>
          </p:nvGrpSpPr>
          <p:grpSpPr>
            <a:xfrm>
              <a:off x="3477521" y="2733614"/>
              <a:ext cx="1312243" cy="624114"/>
              <a:chOff x="2855640" y="2668926"/>
              <a:chExt cx="1312243" cy="624114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CB89117-C8CA-4B53-B64F-9AE0E07B5DC0}"/>
                  </a:ext>
                </a:extLst>
              </p:cNvPr>
              <p:cNvGrpSpPr/>
              <p:nvPr/>
            </p:nvGrpSpPr>
            <p:grpSpPr>
              <a:xfrm>
                <a:off x="3543769" y="2668926"/>
                <a:ext cx="624114" cy="624114"/>
                <a:chOff x="3543769" y="2668926"/>
                <a:chExt cx="624114" cy="624114"/>
              </a:xfrm>
            </p:grpSpPr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B22BDB94-BCEA-42CB-9EEE-8604C87E4C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43769" y="2668926"/>
                  <a:ext cx="624114" cy="624114"/>
                </a:xfrm>
                <a:prstGeom prst="rect">
                  <a:avLst/>
                </a:prstGeom>
              </p:spPr>
            </p:pic>
            <p:pic>
              <p:nvPicPr>
                <p:cNvPr id="62" name="Picture 2">
                  <a:extLst>
                    <a:ext uri="{FF2B5EF4-FFF2-40B4-BE49-F238E27FC236}">
                      <a16:creationId xmlns:a16="http://schemas.microsoft.com/office/drawing/2014/main" id="{0C6EEC1B-90D8-4CC4-A758-22D7C493BB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798" t="35875" r="34112" b="35875"/>
                <a:stretch/>
              </p:blipFill>
              <p:spPr bwMode="auto">
                <a:xfrm>
                  <a:off x="3764562" y="2975630"/>
                  <a:ext cx="186870" cy="187919"/>
                </a:xfrm>
                <a:prstGeom prst="star8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2DE28BC7-2BCE-476F-8EBE-80156B194A0C}"/>
                  </a:ext>
                </a:extLst>
              </p:cNvPr>
              <p:cNvGrpSpPr/>
              <p:nvPr/>
            </p:nvGrpSpPr>
            <p:grpSpPr>
              <a:xfrm>
                <a:off x="2855640" y="2668926"/>
                <a:ext cx="624114" cy="624114"/>
                <a:chOff x="3543769" y="2668926"/>
                <a:chExt cx="624114" cy="624114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A1FFFE2B-D977-48BE-96E4-D356050231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43769" y="2668926"/>
                  <a:ext cx="624114" cy="624114"/>
                </a:xfrm>
                <a:prstGeom prst="rect">
                  <a:avLst/>
                </a:prstGeom>
              </p:spPr>
            </p:pic>
            <p:pic>
              <p:nvPicPr>
                <p:cNvPr id="60" name="Picture 2">
                  <a:extLst>
                    <a:ext uri="{FF2B5EF4-FFF2-40B4-BE49-F238E27FC236}">
                      <a16:creationId xmlns:a16="http://schemas.microsoft.com/office/drawing/2014/main" id="{6C2645DD-8EE3-474E-AA80-20C1B383342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798" t="35875" r="34112" b="35875"/>
                <a:stretch/>
              </p:blipFill>
              <p:spPr bwMode="auto">
                <a:xfrm>
                  <a:off x="3764562" y="2975630"/>
                  <a:ext cx="186870" cy="187919"/>
                </a:xfrm>
                <a:prstGeom prst="star8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15BE9E-F475-4685-ABDB-81BCCECA7FAE}"/>
              </a:ext>
            </a:extLst>
          </p:cNvPr>
          <p:cNvGrpSpPr/>
          <p:nvPr/>
        </p:nvGrpSpPr>
        <p:grpSpPr>
          <a:xfrm>
            <a:off x="1712876" y="3634687"/>
            <a:ext cx="7934675" cy="1034713"/>
            <a:chOff x="1712876" y="3635990"/>
            <a:chExt cx="7934675" cy="103471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D5CE4C2-8A19-4BEF-9A5F-2766FC753A96}"/>
                </a:ext>
              </a:extLst>
            </p:cNvPr>
            <p:cNvSpPr txBox="1"/>
            <p:nvPr/>
          </p:nvSpPr>
          <p:spPr>
            <a:xfrm>
              <a:off x="4882583" y="3655040"/>
              <a:ext cx="1341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itchFamily="34" charset="0"/>
                </a:rPr>
                <a:t>14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45B853D-15A0-4C06-8A5B-8D094AE1DFA2}"/>
                </a:ext>
              </a:extLst>
            </p:cNvPr>
            <p:cNvSpPr txBox="1"/>
            <p:nvPr/>
          </p:nvSpPr>
          <p:spPr>
            <a:xfrm>
              <a:off x="6109403" y="3970310"/>
              <a:ext cx="35381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entury Gothic" pitchFamily="34" charset="0"/>
                </a:rPr>
                <a:t>Windows owned by private banks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BE795E4-0644-4CAF-B802-FBEF47C0038F}"/>
                </a:ext>
              </a:extLst>
            </p:cNvPr>
            <p:cNvGrpSpPr/>
            <p:nvPr/>
          </p:nvGrpSpPr>
          <p:grpSpPr>
            <a:xfrm>
              <a:off x="1712876" y="3635990"/>
              <a:ext cx="3076888" cy="911238"/>
              <a:chOff x="1090995" y="3571302"/>
              <a:chExt cx="3076888" cy="911238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F526268A-BBCE-49F2-8BFC-37CDD3F13662}"/>
                  </a:ext>
                </a:extLst>
              </p:cNvPr>
              <p:cNvGrpSpPr/>
              <p:nvPr/>
            </p:nvGrpSpPr>
            <p:grpSpPr>
              <a:xfrm>
                <a:off x="3734981" y="3571302"/>
                <a:ext cx="432902" cy="432902"/>
                <a:chOff x="3734981" y="3742752"/>
                <a:chExt cx="432902" cy="432902"/>
              </a:xfrm>
            </p:grpSpPr>
            <p:pic>
              <p:nvPicPr>
                <p:cNvPr id="108" name="Picture 107">
                  <a:extLst>
                    <a:ext uri="{FF2B5EF4-FFF2-40B4-BE49-F238E27FC236}">
                      <a16:creationId xmlns:a16="http://schemas.microsoft.com/office/drawing/2014/main" id="{9A927C05-C0BC-4E93-B03D-8CE73FDBBC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4981" y="3742752"/>
                  <a:ext cx="432902" cy="432902"/>
                </a:xfrm>
                <a:prstGeom prst="rect">
                  <a:avLst/>
                </a:prstGeom>
              </p:spPr>
            </p:pic>
            <p:pic>
              <p:nvPicPr>
                <p:cNvPr id="109" name="Picture 2">
                  <a:extLst>
                    <a:ext uri="{FF2B5EF4-FFF2-40B4-BE49-F238E27FC236}">
                      <a16:creationId xmlns:a16="http://schemas.microsoft.com/office/drawing/2014/main" id="{4DA11FFA-4C8D-40FC-85D2-BF32B0ECFF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798" t="35875" r="34112" b="35875"/>
                <a:stretch/>
              </p:blipFill>
              <p:spPr bwMode="auto">
                <a:xfrm>
                  <a:off x="3883512" y="3959203"/>
                  <a:ext cx="135840" cy="136603"/>
                </a:xfrm>
                <a:prstGeom prst="star8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1C53A856-FE24-4E1B-AF45-B31D0BDC3A44}"/>
                  </a:ext>
                </a:extLst>
              </p:cNvPr>
              <p:cNvGrpSpPr/>
              <p:nvPr/>
            </p:nvGrpSpPr>
            <p:grpSpPr>
              <a:xfrm>
                <a:off x="3287688" y="3571302"/>
                <a:ext cx="432902" cy="432902"/>
                <a:chOff x="3734981" y="3742752"/>
                <a:chExt cx="432902" cy="432902"/>
              </a:xfrm>
            </p:grpSpPr>
            <p:pic>
              <p:nvPicPr>
                <p:cNvPr id="106" name="Picture 105">
                  <a:extLst>
                    <a:ext uri="{FF2B5EF4-FFF2-40B4-BE49-F238E27FC236}">
                      <a16:creationId xmlns:a16="http://schemas.microsoft.com/office/drawing/2014/main" id="{ADAEDBE6-CDA3-4E9F-9A71-F533E5AC59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4981" y="3742752"/>
                  <a:ext cx="432902" cy="432902"/>
                </a:xfrm>
                <a:prstGeom prst="rect">
                  <a:avLst/>
                </a:prstGeom>
              </p:spPr>
            </p:pic>
            <p:pic>
              <p:nvPicPr>
                <p:cNvPr id="107" name="Picture 2">
                  <a:extLst>
                    <a:ext uri="{FF2B5EF4-FFF2-40B4-BE49-F238E27FC236}">
                      <a16:creationId xmlns:a16="http://schemas.microsoft.com/office/drawing/2014/main" id="{26406DD4-008A-4A05-824B-512A821678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798" t="35875" r="34112" b="35875"/>
                <a:stretch/>
              </p:blipFill>
              <p:spPr bwMode="auto">
                <a:xfrm>
                  <a:off x="3883512" y="3959203"/>
                  <a:ext cx="135840" cy="136603"/>
                </a:xfrm>
                <a:prstGeom prst="star8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8B7C5EC0-1D95-4DC4-9DCD-F869F23FAA83}"/>
                  </a:ext>
                </a:extLst>
              </p:cNvPr>
              <p:cNvGrpSpPr/>
              <p:nvPr/>
            </p:nvGrpSpPr>
            <p:grpSpPr>
              <a:xfrm>
                <a:off x="2855640" y="3571302"/>
                <a:ext cx="432902" cy="432902"/>
                <a:chOff x="3734981" y="3742752"/>
                <a:chExt cx="432902" cy="432902"/>
              </a:xfrm>
            </p:grpSpPr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F1A84D6B-D1B6-4794-8554-F21E2E3BB4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4981" y="3742752"/>
                  <a:ext cx="432902" cy="432902"/>
                </a:xfrm>
                <a:prstGeom prst="rect">
                  <a:avLst/>
                </a:prstGeom>
              </p:spPr>
            </p:pic>
            <p:pic>
              <p:nvPicPr>
                <p:cNvPr id="105" name="Picture 2">
                  <a:extLst>
                    <a:ext uri="{FF2B5EF4-FFF2-40B4-BE49-F238E27FC236}">
                      <a16:creationId xmlns:a16="http://schemas.microsoft.com/office/drawing/2014/main" id="{89ECC6AF-D517-4B76-AEF4-11207F05F8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798" t="35875" r="34112" b="35875"/>
                <a:stretch/>
              </p:blipFill>
              <p:spPr bwMode="auto">
                <a:xfrm>
                  <a:off x="3883512" y="3959203"/>
                  <a:ext cx="135840" cy="136603"/>
                </a:xfrm>
                <a:prstGeom prst="star8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0BD82131-DEEC-4E07-BA25-C23497259D7F}"/>
                  </a:ext>
                </a:extLst>
              </p:cNvPr>
              <p:cNvGrpSpPr/>
              <p:nvPr/>
            </p:nvGrpSpPr>
            <p:grpSpPr>
              <a:xfrm>
                <a:off x="2408347" y="3571302"/>
                <a:ext cx="432902" cy="432902"/>
                <a:chOff x="3734981" y="3742752"/>
                <a:chExt cx="432902" cy="432902"/>
              </a:xfrm>
            </p:grpSpPr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8B57AD78-E7F5-43C4-9057-1EC172B4EA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4981" y="3742752"/>
                  <a:ext cx="432902" cy="432902"/>
                </a:xfrm>
                <a:prstGeom prst="rect">
                  <a:avLst/>
                </a:prstGeom>
              </p:spPr>
            </p:pic>
            <p:pic>
              <p:nvPicPr>
                <p:cNvPr id="103" name="Picture 2">
                  <a:extLst>
                    <a:ext uri="{FF2B5EF4-FFF2-40B4-BE49-F238E27FC236}">
                      <a16:creationId xmlns:a16="http://schemas.microsoft.com/office/drawing/2014/main" id="{409E863F-0B2E-4225-9392-83DE164AE6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798" t="35875" r="34112" b="35875"/>
                <a:stretch/>
              </p:blipFill>
              <p:spPr bwMode="auto">
                <a:xfrm>
                  <a:off x="3883512" y="3959203"/>
                  <a:ext cx="135840" cy="136603"/>
                </a:xfrm>
                <a:prstGeom prst="star8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294C8E22-BCFE-49A6-90C2-D4FA48793A61}"/>
                  </a:ext>
                </a:extLst>
              </p:cNvPr>
              <p:cNvGrpSpPr/>
              <p:nvPr/>
            </p:nvGrpSpPr>
            <p:grpSpPr>
              <a:xfrm>
                <a:off x="1970336" y="3571302"/>
                <a:ext cx="432902" cy="432902"/>
                <a:chOff x="3734981" y="3742752"/>
                <a:chExt cx="432902" cy="432902"/>
              </a:xfrm>
            </p:grpSpPr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B059BDC7-1842-4D87-B9B7-9557D5CD83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4981" y="3742752"/>
                  <a:ext cx="432902" cy="432902"/>
                </a:xfrm>
                <a:prstGeom prst="rect">
                  <a:avLst/>
                </a:prstGeom>
              </p:spPr>
            </p:pic>
            <p:pic>
              <p:nvPicPr>
                <p:cNvPr id="101" name="Picture 2">
                  <a:extLst>
                    <a:ext uri="{FF2B5EF4-FFF2-40B4-BE49-F238E27FC236}">
                      <a16:creationId xmlns:a16="http://schemas.microsoft.com/office/drawing/2014/main" id="{3E60DEDB-D2D8-4F4B-BBFB-99099ADAF9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798" t="35875" r="34112" b="35875"/>
                <a:stretch/>
              </p:blipFill>
              <p:spPr bwMode="auto">
                <a:xfrm>
                  <a:off x="3883512" y="3959203"/>
                  <a:ext cx="135840" cy="136603"/>
                </a:xfrm>
                <a:prstGeom prst="star8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38028D65-CC54-486F-BCAF-ED453F2856F5}"/>
                  </a:ext>
                </a:extLst>
              </p:cNvPr>
              <p:cNvGrpSpPr/>
              <p:nvPr/>
            </p:nvGrpSpPr>
            <p:grpSpPr>
              <a:xfrm>
                <a:off x="1538288" y="3571302"/>
                <a:ext cx="432902" cy="432902"/>
                <a:chOff x="3734981" y="3742752"/>
                <a:chExt cx="432902" cy="432902"/>
              </a:xfrm>
            </p:grpSpPr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7AFF2420-4026-4F48-88CC-AB35D634A0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4981" y="3742752"/>
                  <a:ext cx="432902" cy="432902"/>
                </a:xfrm>
                <a:prstGeom prst="rect">
                  <a:avLst/>
                </a:prstGeom>
              </p:spPr>
            </p:pic>
            <p:pic>
              <p:nvPicPr>
                <p:cNvPr id="98" name="Picture 2">
                  <a:extLst>
                    <a:ext uri="{FF2B5EF4-FFF2-40B4-BE49-F238E27FC236}">
                      <a16:creationId xmlns:a16="http://schemas.microsoft.com/office/drawing/2014/main" id="{46F1F572-5EFA-4535-8A6C-185F415459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798" t="35875" r="34112" b="35875"/>
                <a:stretch/>
              </p:blipFill>
              <p:spPr bwMode="auto">
                <a:xfrm>
                  <a:off x="3883512" y="3959203"/>
                  <a:ext cx="135840" cy="136603"/>
                </a:xfrm>
                <a:prstGeom prst="star8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1D2E0B5-511F-4A9E-A2F9-1AB585763F81}"/>
                  </a:ext>
                </a:extLst>
              </p:cNvPr>
              <p:cNvGrpSpPr/>
              <p:nvPr/>
            </p:nvGrpSpPr>
            <p:grpSpPr>
              <a:xfrm>
                <a:off x="1090995" y="3571302"/>
                <a:ext cx="432902" cy="432902"/>
                <a:chOff x="3734981" y="3742752"/>
                <a:chExt cx="432902" cy="432902"/>
              </a:xfrm>
            </p:grpSpPr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083DED0E-B7CF-453D-AECD-2EA5A98ABB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4981" y="3742752"/>
                  <a:ext cx="432902" cy="432902"/>
                </a:xfrm>
                <a:prstGeom prst="rect">
                  <a:avLst/>
                </a:prstGeom>
              </p:spPr>
            </p:pic>
            <p:pic>
              <p:nvPicPr>
                <p:cNvPr id="96" name="Picture 2">
                  <a:extLst>
                    <a:ext uri="{FF2B5EF4-FFF2-40B4-BE49-F238E27FC236}">
                      <a16:creationId xmlns:a16="http://schemas.microsoft.com/office/drawing/2014/main" id="{1C3DA6B1-A54E-49B6-9DBF-1B2851098E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798" t="35875" r="34112" b="35875"/>
                <a:stretch/>
              </p:blipFill>
              <p:spPr bwMode="auto">
                <a:xfrm>
                  <a:off x="3883512" y="3959203"/>
                  <a:ext cx="135840" cy="136603"/>
                </a:xfrm>
                <a:prstGeom prst="star8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D439FBF2-F5D5-4686-9528-5CBA7AC5D0B0}"/>
                  </a:ext>
                </a:extLst>
              </p:cNvPr>
              <p:cNvGrpSpPr/>
              <p:nvPr/>
            </p:nvGrpSpPr>
            <p:grpSpPr>
              <a:xfrm>
                <a:off x="3734981" y="4049638"/>
                <a:ext cx="432902" cy="432902"/>
                <a:chOff x="3734981" y="3742752"/>
                <a:chExt cx="432902" cy="432902"/>
              </a:xfrm>
            </p:grpSpPr>
            <p:pic>
              <p:nvPicPr>
                <p:cNvPr id="93" name="Picture 92">
                  <a:extLst>
                    <a:ext uri="{FF2B5EF4-FFF2-40B4-BE49-F238E27FC236}">
                      <a16:creationId xmlns:a16="http://schemas.microsoft.com/office/drawing/2014/main" id="{A6B7DA54-A2FE-4423-98F1-5EC707834B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4981" y="3742752"/>
                  <a:ext cx="432902" cy="432902"/>
                </a:xfrm>
                <a:prstGeom prst="rect">
                  <a:avLst/>
                </a:prstGeom>
              </p:spPr>
            </p:pic>
            <p:pic>
              <p:nvPicPr>
                <p:cNvPr id="94" name="Picture 2">
                  <a:extLst>
                    <a:ext uri="{FF2B5EF4-FFF2-40B4-BE49-F238E27FC236}">
                      <a16:creationId xmlns:a16="http://schemas.microsoft.com/office/drawing/2014/main" id="{B4FA3CE1-AEDE-4B64-BB22-CF9E46A0A5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798" t="35875" r="34112" b="35875"/>
                <a:stretch/>
              </p:blipFill>
              <p:spPr bwMode="auto">
                <a:xfrm>
                  <a:off x="3883512" y="3959203"/>
                  <a:ext cx="135840" cy="136603"/>
                </a:xfrm>
                <a:prstGeom prst="star8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CE7B5299-010D-49C5-B077-15ECD5072C24}"/>
                  </a:ext>
                </a:extLst>
              </p:cNvPr>
              <p:cNvGrpSpPr/>
              <p:nvPr/>
            </p:nvGrpSpPr>
            <p:grpSpPr>
              <a:xfrm>
                <a:off x="3287688" y="4049638"/>
                <a:ext cx="432902" cy="432902"/>
                <a:chOff x="3734981" y="3742752"/>
                <a:chExt cx="432902" cy="432902"/>
              </a:xfrm>
            </p:grpSpPr>
            <p:pic>
              <p:nvPicPr>
                <p:cNvPr id="91" name="Picture 90">
                  <a:extLst>
                    <a:ext uri="{FF2B5EF4-FFF2-40B4-BE49-F238E27FC236}">
                      <a16:creationId xmlns:a16="http://schemas.microsoft.com/office/drawing/2014/main" id="{F07E78E9-EFD7-4AF1-8D4A-13FCEBF7C4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4981" y="3742752"/>
                  <a:ext cx="432902" cy="432902"/>
                </a:xfrm>
                <a:prstGeom prst="rect">
                  <a:avLst/>
                </a:prstGeom>
              </p:spPr>
            </p:pic>
            <p:pic>
              <p:nvPicPr>
                <p:cNvPr id="92" name="Picture 2">
                  <a:extLst>
                    <a:ext uri="{FF2B5EF4-FFF2-40B4-BE49-F238E27FC236}">
                      <a16:creationId xmlns:a16="http://schemas.microsoft.com/office/drawing/2014/main" id="{F58FBE8E-6978-4696-B74E-243086A72C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798" t="35875" r="34112" b="35875"/>
                <a:stretch/>
              </p:blipFill>
              <p:spPr bwMode="auto">
                <a:xfrm>
                  <a:off x="3883512" y="3959203"/>
                  <a:ext cx="135840" cy="136603"/>
                </a:xfrm>
                <a:prstGeom prst="star8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4FF9DF12-A778-48C2-BF93-A2D7F73CFA50}"/>
                  </a:ext>
                </a:extLst>
              </p:cNvPr>
              <p:cNvGrpSpPr/>
              <p:nvPr/>
            </p:nvGrpSpPr>
            <p:grpSpPr>
              <a:xfrm>
                <a:off x="2855640" y="4049638"/>
                <a:ext cx="432902" cy="432902"/>
                <a:chOff x="3734981" y="3742752"/>
                <a:chExt cx="432902" cy="432902"/>
              </a:xfrm>
            </p:grpSpPr>
            <p:pic>
              <p:nvPicPr>
                <p:cNvPr id="89" name="Picture 88">
                  <a:extLst>
                    <a:ext uri="{FF2B5EF4-FFF2-40B4-BE49-F238E27FC236}">
                      <a16:creationId xmlns:a16="http://schemas.microsoft.com/office/drawing/2014/main" id="{88E467DC-FF96-4D1C-B142-24242A73FE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4981" y="3742752"/>
                  <a:ext cx="432902" cy="432902"/>
                </a:xfrm>
                <a:prstGeom prst="rect">
                  <a:avLst/>
                </a:prstGeom>
              </p:spPr>
            </p:pic>
            <p:pic>
              <p:nvPicPr>
                <p:cNvPr id="90" name="Picture 2">
                  <a:extLst>
                    <a:ext uri="{FF2B5EF4-FFF2-40B4-BE49-F238E27FC236}">
                      <a16:creationId xmlns:a16="http://schemas.microsoft.com/office/drawing/2014/main" id="{E0D69FD6-0F40-49A8-A624-527C84375C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798" t="35875" r="34112" b="35875"/>
                <a:stretch/>
              </p:blipFill>
              <p:spPr bwMode="auto">
                <a:xfrm>
                  <a:off x="3883512" y="3959203"/>
                  <a:ext cx="135840" cy="136603"/>
                </a:xfrm>
                <a:prstGeom prst="star8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F572A018-7323-406C-9E2C-A3C34DA13472}"/>
                  </a:ext>
                </a:extLst>
              </p:cNvPr>
              <p:cNvGrpSpPr/>
              <p:nvPr/>
            </p:nvGrpSpPr>
            <p:grpSpPr>
              <a:xfrm>
                <a:off x="2408347" y="4049638"/>
                <a:ext cx="432902" cy="432902"/>
                <a:chOff x="3734981" y="3742752"/>
                <a:chExt cx="432902" cy="432902"/>
              </a:xfrm>
            </p:grpSpPr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044A1569-1526-44FC-8CD3-4220B2E81A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4981" y="3742752"/>
                  <a:ext cx="432902" cy="432902"/>
                </a:xfrm>
                <a:prstGeom prst="rect">
                  <a:avLst/>
                </a:prstGeom>
              </p:spPr>
            </p:pic>
            <p:pic>
              <p:nvPicPr>
                <p:cNvPr id="88" name="Picture 2">
                  <a:extLst>
                    <a:ext uri="{FF2B5EF4-FFF2-40B4-BE49-F238E27FC236}">
                      <a16:creationId xmlns:a16="http://schemas.microsoft.com/office/drawing/2014/main" id="{759044E4-E45F-427A-AD49-02F869F5CE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798" t="35875" r="34112" b="35875"/>
                <a:stretch/>
              </p:blipFill>
              <p:spPr bwMode="auto">
                <a:xfrm>
                  <a:off x="3883512" y="3959203"/>
                  <a:ext cx="135840" cy="136603"/>
                </a:xfrm>
                <a:prstGeom prst="star8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9CCF8300-7082-454D-9604-7BE8ACE81948}"/>
                  </a:ext>
                </a:extLst>
              </p:cNvPr>
              <p:cNvGrpSpPr/>
              <p:nvPr/>
            </p:nvGrpSpPr>
            <p:grpSpPr>
              <a:xfrm>
                <a:off x="1970336" y="4049638"/>
                <a:ext cx="432902" cy="432902"/>
                <a:chOff x="3734981" y="3742752"/>
                <a:chExt cx="432902" cy="432902"/>
              </a:xfrm>
            </p:grpSpPr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51D50678-880D-448F-9D95-051C994FB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4981" y="3742752"/>
                  <a:ext cx="432902" cy="432902"/>
                </a:xfrm>
                <a:prstGeom prst="rect">
                  <a:avLst/>
                </a:prstGeom>
              </p:spPr>
            </p:pic>
            <p:pic>
              <p:nvPicPr>
                <p:cNvPr id="86" name="Picture 2">
                  <a:extLst>
                    <a:ext uri="{FF2B5EF4-FFF2-40B4-BE49-F238E27FC236}">
                      <a16:creationId xmlns:a16="http://schemas.microsoft.com/office/drawing/2014/main" id="{1B5D0298-8AA7-4C96-BC93-C102CFF9E6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798" t="35875" r="34112" b="35875"/>
                <a:stretch/>
              </p:blipFill>
              <p:spPr bwMode="auto">
                <a:xfrm>
                  <a:off x="3883512" y="3959203"/>
                  <a:ext cx="135840" cy="136603"/>
                </a:xfrm>
                <a:prstGeom prst="star8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3A45E58F-21FD-4D9E-808D-CF8B3F8A093D}"/>
                  </a:ext>
                </a:extLst>
              </p:cNvPr>
              <p:cNvGrpSpPr/>
              <p:nvPr/>
            </p:nvGrpSpPr>
            <p:grpSpPr>
              <a:xfrm>
                <a:off x="1538288" y="4049638"/>
                <a:ext cx="432902" cy="432902"/>
                <a:chOff x="3734981" y="3742752"/>
                <a:chExt cx="432902" cy="432902"/>
              </a:xfrm>
            </p:grpSpPr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AB7BAA10-567E-4082-9B0C-A732AD693F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4981" y="3742752"/>
                  <a:ext cx="432902" cy="432902"/>
                </a:xfrm>
                <a:prstGeom prst="rect">
                  <a:avLst/>
                </a:prstGeom>
              </p:spPr>
            </p:pic>
            <p:pic>
              <p:nvPicPr>
                <p:cNvPr id="84" name="Picture 2">
                  <a:extLst>
                    <a:ext uri="{FF2B5EF4-FFF2-40B4-BE49-F238E27FC236}">
                      <a16:creationId xmlns:a16="http://schemas.microsoft.com/office/drawing/2014/main" id="{F34FEF85-BBBB-496F-A2DB-68ACF8E4DA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798" t="35875" r="34112" b="35875"/>
                <a:stretch/>
              </p:blipFill>
              <p:spPr bwMode="auto">
                <a:xfrm>
                  <a:off x="3883512" y="3959203"/>
                  <a:ext cx="135840" cy="136603"/>
                </a:xfrm>
                <a:prstGeom prst="star8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3A09B75A-A785-41FB-871C-AB35EA55D58C}"/>
                  </a:ext>
                </a:extLst>
              </p:cNvPr>
              <p:cNvGrpSpPr/>
              <p:nvPr/>
            </p:nvGrpSpPr>
            <p:grpSpPr>
              <a:xfrm>
                <a:off x="1090995" y="4049638"/>
                <a:ext cx="432902" cy="432902"/>
                <a:chOff x="3734981" y="3742752"/>
                <a:chExt cx="432902" cy="432902"/>
              </a:xfrm>
            </p:grpSpPr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2D4E453C-CD27-4244-B3EF-D764396B85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4981" y="3742752"/>
                  <a:ext cx="432902" cy="432902"/>
                </a:xfrm>
                <a:prstGeom prst="rect">
                  <a:avLst/>
                </a:prstGeom>
              </p:spPr>
            </p:pic>
            <p:pic>
              <p:nvPicPr>
                <p:cNvPr id="82" name="Picture 2">
                  <a:extLst>
                    <a:ext uri="{FF2B5EF4-FFF2-40B4-BE49-F238E27FC236}">
                      <a16:creationId xmlns:a16="http://schemas.microsoft.com/office/drawing/2014/main" id="{A877584E-9119-4EC8-AE41-693E42FCD4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798" t="35875" r="34112" b="35875"/>
                <a:stretch/>
              </p:blipFill>
              <p:spPr bwMode="auto">
                <a:xfrm>
                  <a:off x="3883512" y="3959203"/>
                  <a:ext cx="135840" cy="136603"/>
                </a:xfrm>
                <a:prstGeom prst="star8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F547BCA-3BB7-477E-8C86-F17CCA3D5702}"/>
              </a:ext>
            </a:extLst>
          </p:cNvPr>
          <p:cNvGrpSpPr/>
          <p:nvPr/>
        </p:nvGrpSpPr>
        <p:grpSpPr>
          <a:xfrm>
            <a:off x="2567608" y="4705733"/>
            <a:ext cx="8365551" cy="1015663"/>
            <a:chOff x="2567608" y="4707036"/>
            <a:chExt cx="8365551" cy="1015663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4790DC88-1172-4B78-8CB7-34819E97429C}"/>
                </a:ext>
              </a:extLst>
            </p:cNvPr>
            <p:cNvSpPr txBox="1"/>
            <p:nvPr/>
          </p:nvSpPr>
          <p:spPr>
            <a:xfrm>
              <a:off x="4882583" y="4707036"/>
              <a:ext cx="1341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latin typeface="Century Gothic" pitchFamily="34" charset="0"/>
                </a:rPr>
                <a:t>4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E104108-8B2A-4323-B8F7-AD690C0A0F5B}"/>
                </a:ext>
              </a:extLst>
            </p:cNvPr>
            <p:cNvSpPr txBox="1"/>
            <p:nvPr/>
          </p:nvSpPr>
          <p:spPr>
            <a:xfrm>
              <a:off x="6109403" y="5050430"/>
              <a:ext cx="48237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entury Gothic" pitchFamily="34" charset="0"/>
                </a:rPr>
                <a:t>1 fully fledged and 3 windows offering Takaful  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CB38EA8-D832-4B96-8BB4-6718CAE037FD}"/>
                </a:ext>
              </a:extLst>
            </p:cNvPr>
            <p:cNvGrpSpPr/>
            <p:nvPr/>
          </p:nvGrpSpPr>
          <p:grpSpPr>
            <a:xfrm>
              <a:off x="2567608" y="4929263"/>
              <a:ext cx="2237967" cy="533399"/>
              <a:chOff x="1945727" y="4864575"/>
              <a:chExt cx="2237967" cy="533399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4D83B7EF-D2C5-47D6-8F61-9251B6659B19}"/>
                  </a:ext>
                </a:extLst>
              </p:cNvPr>
              <p:cNvGrpSpPr/>
              <p:nvPr/>
            </p:nvGrpSpPr>
            <p:grpSpPr>
              <a:xfrm>
                <a:off x="3650295" y="4864575"/>
                <a:ext cx="533399" cy="533399"/>
                <a:chOff x="3650295" y="5036025"/>
                <a:chExt cx="533399" cy="533399"/>
              </a:xfrm>
            </p:grpSpPr>
            <p:pic>
              <p:nvPicPr>
                <p:cNvPr id="139" name="Picture 13">
                  <a:extLst>
                    <a:ext uri="{FF2B5EF4-FFF2-40B4-BE49-F238E27FC236}">
                      <a16:creationId xmlns:a16="http://schemas.microsoft.com/office/drawing/2014/main" id="{60498299-9A92-413E-8799-AFF26C9D2E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0295" y="5036025"/>
                  <a:ext cx="533399" cy="5333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0" name="Picture 2">
                  <a:extLst>
                    <a:ext uri="{FF2B5EF4-FFF2-40B4-BE49-F238E27FC236}">
                      <a16:creationId xmlns:a16="http://schemas.microsoft.com/office/drawing/2014/main" id="{04348A37-3AA9-4F69-B8C7-F525726D0DD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798" t="35875" r="34112" b="35875"/>
                <a:stretch/>
              </p:blipFill>
              <p:spPr bwMode="auto">
                <a:xfrm>
                  <a:off x="3791465" y="5243279"/>
                  <a:ext cx="251057" cy="252467"/>
                </a:xfrm>
                <a:prstGeom prst="star8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52A9B1D7-A8DE-4FB2-A3B1-32D0F66DAE9A}"/>
                  </a:ext>
                </a:extLst>
              </p:cNvPr>
              <p:cNvGrpSpPr/>
              <p:nvPr/>
            </p:nvGrpSpPr>
            <p:grpSpPr>
              <a:xfrm>
                <a:off x="1945727" y="4864575"/>
                <a:ext cx="1659336" cy="533399"/>
                <a:chOff x="2524358" y="5036025"/>
                <a:chExt cx="1659336" cy="533399"/>
              </a:xfrm>
            </p:grpSpPr>
            <p:pic>
              <p:nvPicPr>
                <p:cNvPr id="135" name="Picture 13">
                  <a:extLst>
                    <a:ext uri="{FF2B5EF4-FFF2-40B4-BE49-F238E27FC236}">
                      <a16:creationId xmlns:a16="http://schemas.microsoft.com/office/drawing/2014/main" id="{A1D998F2-551A-4B31-83B4-D8EFE4A973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0295" y="5036025"/>
                  <a:ext cx="533399" cy="5333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6" name="Picture 2">
                  <a:extLst>
                    <a:ext uri="{FF2B5EF4-FFF2-40B4-BE49-F238E27FC236}">
                      <a16:creationId xmlns:a16="http://schemas.microsoft.com/office/drawing/2014/main" id="{E1F1D6C1-E477-45A0-B478-2D7E51205D3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798" t="35875" r="34112" b="35875"/>
                <a:stretch/>
              </p:blipFill>
              <p:spPr bwMode="auto">
                <a:xfrm>
                  <a:off x="3791465" y="5243279"/>
                  <a:ext cx="251057" cy="252467"/>
                </a:xfrm>
                <a:prstGeom prst="star8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7" name="Picture 13">
                  <a:extLst>
                    <a:ext uri="{FF2B5EF4-FFF2-40B4-BE49-F238E27FC236}">
                      <a16:creationId xmlns:a16="http://schemas.microsoft.com/office/drawing/2014/main" id="{3CBA7A6E-AF39-4EA6-ACD5-2E5188D128C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24358" y="5036025"/>
                  <a:ext cx="533399" cy="5333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8" name="Picture 2">
                  <a:extLst>
                    <a:ext uri="{FF2B5EF4-FFF2-40B4-BE49-F238E27FC236}">
                      <a16:creationId xmlns:a16="http://schemas.microsoft.com/office/drawing/2014/main" id="{06EB386B-03D6-4AD6-8CE4-2473E8FF2F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798" t="35875" r="34112" b="35875"/>
                <a:stretch/>
              </p:blipFill>
              <p:spPr bwMode="auto">
                <a:xfrm>
                  <a:off x="2665528" y="5243279"/>
                  <a:ext cx="251057" cy="252467"/>
                </a:xfrm>
                <a:prstGeom prst="star8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2B0B9FEF-F80C-4E92-BBEC-19B632FF8777}"/>
                  </a:ext>
                </a:extLst>
              </p:cNvPr>
              <p:cNvGrpSpPr/>
              <p:nvPr/>
            </p:nvGrpSpPr>
            <p:grpSpPr>
              <a:xfrm>
                <a:off x="2495600" y="4864575"/>
                <a:ext cx="533399" cy="533399"/>
                <a:chOff x="3650295" y="5036025"/>
                <a:chExt cx="533399" cy="533399"/>
              </a:xfrm>
            </p:grpSpPr>
            <p:pic>
              <p:nvPicPr>
                <p:cNvPr id="133" name="Picture 13">
                  <a:extLst>
                    <a:ext uri="{FF2B5EF4-FFF2-40B4-BE49-F238E27FC236}">
                      <a16:creationId xmlns:a16="http://schemas.microsoft.com/office/drawing/2014/main" id="{63D091DD-7137-42ED-91F1-D570366971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0295" y="5036025"/>
                  <a:ext cx="533399" cy="5333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4" name="Picture 2">
                  <a:extLst>
                    <a:ext uri="{FF2B5EF4-FFF2-40B4-BE49-F238E27FC236}">
                      <a16:creationId xmlns:a16="http://schemas.microsoft.com/office/drawing/2014/main" id="{3BB230FC-9D2E-45DD-BC2B-CD47A5A984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798" t="35875" r="34112" b="35875"/>
                <a:stretch/>
              </p:blipFill>
              <p:spPr bwMode="auto">
                <a:xfrm>
                  <a:off x="3791465" y="5243279"/>
                  <a:ext cx="251057" cy="252467"/>
                </a:xfrm>
                <a:prstGeom prst="star8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3638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35507" y="260473"/>
            <a:ext cx="4354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Futura Lt BT"/>
              </a:rPr>
              <a:t>Islamic </a:t>
            </a:r>
            <a:r>
              <a:rPr lang="en-US" sz="2400" b="1" dirty="0">
                <a:latin typeface="Futura Lt BT"/>
              </a:rPr>
              <a:t>Banking in Sri Lanka</a:t>
            </a:r>
            <a:endParaRPr lang="en-GB" sz="2400" b="1" dirty="0">
              <a:latin typeface="Futura Lt BT"/>
            </a:endParaRPr>
          </a:p>
        </p:txBody>
      </p:sp>
      <p:sp>
        <p:nvSpPr>
          <p:cNvPr id="100" name="Content Placeholder 2"/>
          <p:cNvSpPr>
            <a:spLocks noGrp="1"/>
          </p:cNvSpPr>
          <p:nvPr>
            <p:ph idx="1"/>
          </p:nvPr>
        </p:nvSpPr>
        <p:spPr>
          <a:xfrm>
            <a:off x="235507" y="802640"/>
            <a:ext cx="11115983" cy="5598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Key challenges faced in establishing the industry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Educating and convincing the regulators on the industry in a non Muslim country 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Educating and making awareness to the core market 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Private placement and then IPO before the listing in CSE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Setting the products and raising low cost funds with completion in the market with the conventional banks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Meeting regulatory requirements and assuring 100% compliance </a:t>
            </a:r>
          </a:p>
        </p:txBody>
      </p:sp>
    </p:spTree>
    <p:extLst>
      <p:ext uri="{BB962C8B-B14F-4D97-AF65-F5344CB8AC3E}">
        <p14:creationId xmlns:p14="http://schemas.microsoft.com/office/powerpoint/2010/main" val="33574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MANA BANK | L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2" y="2795587"/>
            <a:ext cx="360997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97559" y="1148081"/>
            <a:ext cx="10596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Futura Lt BT"/>
              </a:rPr>
              <a:t>One and only Islamic Bank in </a:t>
            </a:r>
            <a:r>
              <a:rPr lang="en-US" sz="4000" b="1" dirty="0">
                <a:latin typeface="Futura Lt BT"/>
              </a:rPr>
              <a:t>Sri Lanka</a:t>
            </a:r>
            <a:endParaRPr lang="en-GB" sz="4000" b="1" dirty="0">
              <a:latin typeface="Futura Lt BT"/>
            </a:endParaRPr>
          </a:p>
        </p:txBody>
      </p:sp>
    </p:spTree>
    <p:extLst>
      <p:ext uri="{BB962C8B-B14F-4D97-AF65-F5344CB8AC3E}">
        <p14:creationId xmlns:p14="http://schemas.microsoft.com/office/powerpoint/2010/main" val="38691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1476374"/>
            <a:ext cx="9144000" cy="5381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69187" y="585593"/>
            <a:ext cx="4738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40078"/>
                </a:solidFill>
                <a:latin typeface="Futura Lt BT"/>
              </a:rPr>
              <a:t>Overview</a:t>
            </a:r>
            <a:r>
              <a:rPr lang="en-US" sz="2400" b="1" dirty="0">
                <a:solidFill>
                  <a:srgbClr val="640078"/>
                </a:solidFill>
                <a:latin typeface="Futura Lt BT"/>
              </a:rPr>
              <a:t> </a:t>
            </a:r>
            <a:r>
              <a:rPr lang="en-US" sz="2400" b="1" dirty="0" smtClean="0">
                <a:solidFill>
                  <a:srgbClr val="640078"/>
                </a:solidFill>
                <a:latin typeface="Futura Lt BT"/>
              </a:rPr>
              <a:t>of </a:t>
            </a:r>
            <a:r>
              <a:rPr lang="en-US" sz="2400" b="1" dirty="0">
                <a:solidFill>
                  <a:srgbClr val="640078"/>
                </a:solidFill>
                <a:latin typeface="Futura Lt BT"/>
              </a:rPr>
              <a:t>Amana Bank PLC  </a:t>
            </a:r>
            <a:endParaRPr lang="en-GB" sz="2400" b="1" dirty="0">
              <a:solidFill>
                <a:srgbClr val="640078"/>
              </a:solidFill>
              <a:latin typeface="Futura Lt B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255" y="1481796"/>
            <a:ext cx="5827012" cy="5069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sz="1600" b="1" dirty="0">
                <a:latin typeface="Futura Lt BT" pitchFamily="34" charset="0"/>
              </a:rPr>
              <a:t>Legal </a:t>
            </a:r>
            <a:r>
              <a:rPr lang="en-US" sz="1600" b="1" dirty="0" smtClean="0">
                <a:latin typeface="Futura Lt BT" pitchFamily="34" charset="0"/>
              </a:rPr>
              <a:t>Form</a:t>
            </a:r>
            <a:endParaRPr lang="en-US" sz="1600" b="1" dirty="0">
              <a:latin typeface="Futura Lt BT" pitchFamily="34" charset="0"/>
            </a:endParaRPr>
          </a:p>
          <a:p>
            <a:pPr marL="455613" indent="-285750">
              <a:lnSpc>
                <a:spcPct val="160000"/>
              </a:lnSpc>
              <a:buFont typeface="Wingdings 2"/>
              <a:buChar char="P"/>
            </a:pPr>
            <a:r>
              <a:rPr lang="en-US" sz="1400" b="1" dirty="0">
                <a:latin typeface="Futura Lt BT" pitchFamily="34" charset="0"/>
              </a:rPr>
              <a:t>A Public Limited Liability Company incorporated in Sri Lanka under the Companies Act No. 07 of 2007</a:t>
            </a:r>
          </a:p>
          <a:p>
            <a:pPr>
              <a:lnSpc>
                <a:spcPct val="160000"/>
              </a:lnSpc>
            </a:pPr>
            <a:r>
              <a:rPr lang="en-US" sz="1600" b="1" dirty="0" smtClean="0">
                <a:latin typeface="Futura Lt BT" pitchFamily="34" charset="0"/>
              </a:rPr>
              <a:t>License</a:t>
            </a:r>
            <a:endParaRPr lang="en-US" sz="1600" b="1" dirty="0">
              <a:latin typeface="Futura Lt BT" pitchFamily="34" charset="0"/>
            </a:endParaRPr>
          </a:p>
          <a:p>
            <a:pPr marL="455613" indent="-285750">
              <a:lnSpc>
                <a:spcPct val="160000"/>
              </a:lnSpc>
              <a:buFont typeface="Wingdings 2" panose="05020102010507070707" pitchFamily="18" charset="2"/>
              <a:buChar char="P"/>
            </a:pPr>
            <a:r>
              <a:rPr lang="en-US" sz="1400" b="1" dirty="0">
                <a:latin typeface="Futura Lt BT" pitchFamily="34" charset="0"/>
                <a:sym typeface="Wingdings 2"/>
              </a:rPr>
              <a:t>Licensed as a Commercial Bank under the Banking Act No. 30 of 1988 by the Central Bank of Sri Lanka.</a:t>
            </a:r>
          </a:p>
          <a:p>
            <a:pPr>
              <a:lnSpc>
                <a:spcPct val="160000"/>
              </a:lnSpc>
            </a:pPr>
            <a:r>
              <a:rPr lang="en-US" sz="1600" b="1" dirty="0">
                <a:latin typeface="Futura Lt BT" pitchFamily="34" charset="0"/>
              </a:rPr>
              <a:t>Core Business</a:t>
            </a:r>
          </a:p>
          <a:p>
            <a:pPr marL="455613" indent="-285750">
              <a:lnSpc>
                <a:spcPct val="160000"/>
              </a:lnSpc>
              <a:buFont typeface="Wingdings" pitchFamily="2" charset="2"/>
              <a:buChar char="ü"/>
            </a:pPr>
            <a:r>
              <a:rPr lang="en-US" sz="1400" b="1" dirty="0">
                <a:latin typeface="Futura Lt BT" pitchFamily="34" charset="0"/>
              </a:rPr>
              <a:t>First and only fully fledged Islamic Bank in Sri Lanka, operating since 2011 </a:t>
            </a:r>
          </a:p>
          <a:p>
            <a:pPr>
              <a:lnSpc>
                <a:spcPct val="160000"/>
              </a:lnSpc>
            </a:pPr>
            <a:r>
              <a:rPr lang="en-US" sz="1600" b="1" dirty="0">
                <a:latin typeface="Futura Lt BT" pitchFamily="34" charset="0"/>
              </a:rPr>
              <a:t>Listing</a:t>
            </a:r>
          </a:p>
          <a:p>
            <a:pPr marL="455613" indent="-285750">
              <a:lnSpc>
                <a:spcPct val="160000"/>
              </a:lnSpc>
              <a:buFont typeface="Wingdings" pitchFamily="2" charset="2"/>
              <a:buChar char="ü"/>
            </a:pPr>
            <a:r>
              <a:rPr lang="en-US" sz="1400" b="1" dirty="0">
                <a:latin typeface="Futura Lt BT" pitchFamily="34" charset="0"/>
              </a:rPr>
              <a:t>Listed on the Main Board of the Colombo Stock Exchange (CSE) </a:t>
            </a:r>
          </a:p>
          <a:p>
            <a:pPr marL="455613" indent="-285750">
              <a:lnSpc>
                <a:spcPct val="160000"/>
              </a:lnSpc>
              <a:buFont typeface="Wingdings" pitchFamily="2" charset="2"/>
              <a:buChar char="ü"/>
            </a:pPr>
            <a:r>
              <a:rPr lang="en-US" sz="1400" b="1" dirty="0">
                <a:latin typeface="Futura Lt BT" pitchFamily="34" charset="0"/>
              </a:rPr>
              <a:t>IPO January 2014/ Rights Issuance 2017</a:t>
            </a:r>
          </a:p>
          <a:p>
            <a:pPr marL="169863">
              <a:lnSpc>
                <a:spcPct val="160000"/>
              </a:lnSpc>
            </a:pPr>
            <a:endParaRPr lang="en-US" sz="1400" b="1" dirty="0">
              <a:latin typeface="Futura Lt BT" pitchFamily="34" charset="0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28" y="2791235"/>
            <a:ext cx="688398" cy="84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01" y="1878273"/>
            <a:ext cx="1415680" cy="70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3"/>
          <a:stretch/>
        </p:blipFill>
        <p:spPr bwMode="auto">
          <a:xfrm>
            <a:off x="6283365" y="4680027"/>
            <a:ext cx="2598563" cy="84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Image result for akbar brother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94" y="5839430"/>
            <a:ext cx="139109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520794" y="3902097"/>
            <a:ext cx="3127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Futura Lt BT" panose="020B0402020204020303" pitchFamily="34" charset="0"/>
              </a:rPr>
              <a:t>KASSIM FAMILY</a:t>
            </a:r>
          </a:p>
          <a:p>
            <a:r>
              <a:rPr lang="en-A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Futura Lt BT" panose="020B0402020204020303" pitchFamily="34" charset="0"/>
              </a:rPr>
              <a:t>(FOUNDERS)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20794" y="1301146"/>
            <a:ext cx="2414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Futura Lt BT" panose="020B0402020204020303" pitchFamily="34" charset="0"/>
              </a:rPr>
              <a:t>Strategic Shareholders</a:t>
            </a:r>
            <a:endParaRPr lang="en-GB" sz="1600" b="1" dirty="0">
              <a:solidFill>
                <a:srgbClr val="7030A0"/>
              </a:solidFill>
              <a:latin typeface="Futura Lt BT" panose="020B0402020204020303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520794" y="3793683"/>
            <a:ext cx="520493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520794" y="5618969"/>
            <a:ext cx="520493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311702" y="2395951"/>
            <a:ext cx="1965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7030A0"/>
                </a:solidFill>
                <a:latin typeface="Futura"/>
              </a:rPr>
              <a:t>IsDB</a:t>
            </a:r>
            <a:r>
              <a:rPr lang="en-US" sz="1600" b="1" dirty="0">
                <a:solidFill>
                  <a:srgbClr val="7030A0"/>
                </a:solidFill>
                <a:latin typeface="Futura"/>
              </a:rPr>
              <a:t> &amp; ICD 29.97%</a:t>
            </a:r>
          </a:p>
          <a:p>
            <a:pPr algn="ctr"/>
            <a:endParaRPr lang="en-US" sz="1600" dirty="0">
              <a:solidFill>
                <a:srgbClr val="7030A0"/>
              </a:solidFill>
              <a:latin typeface="Futur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99390" y="3878058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  <a:latin typeface="Futura"/>
              </a:rPr>
              <a:t>10.2%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066634" y="5004790"/>
            <a:ext cx="649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  <a:latin typeface="Futura"/>
              </a:rPr>
              <a:t>7.2%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057097" y="5885540"/>
            <a:ext cx="649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  <a:latin typeface="Futura"/>
              </a:rPr>
              <a:t>6.3%</a:t>
            </a:r>
          </a:p>
        </p:txBody>
      </p:sp>
    </p:spTree>
    <p:extLst>
      <p:ext uri="{BB962C8B-B14F-4D97-AF65-F5344CB8AC3E}">
        <p14:creationId xmlns:p14="http://schemas.microsoft.com/office/powerpoint/2010/main" val="269948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35507" y="273352"/>
            <a:ext cx="4823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40078"/>
                </a:solidFill>
                <a:latin typeface="Futura Lt BT"/>
              </a:rPr>
              <a:t>Overview of </a:t>
            </a:r>
            <a:r>
              <a:rPr lang="en-US" sz="2400" b="1" dirty="0">
                <a:solidFill>
                  <a:srgbClr val="640078"/>
                </a:solidFill>
                <a:latin typeface="Futura Lt BT"/>
              </a:rPr>
              <a:t>Amana Bank PLC  </a:t>
            </a:r>
            <a:endParaRPr lang="en-GB" sz="2400" b="1" dirty="0">
              <a:solidFill>
                <a:srgbClr val="640078"/>
              </a:solidFill>
              <a:latin typeface="Futura Lt B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2170B1-25FD-426B-AFF6-0616A38D367A}"/>
              </a:ext>
            </a:extLst>
          </p:cNvPr>
          <p:cNvSpPr txBox="1"/>
          <p:nvPr/>
        </p:nvSpPr>
        <p:spPr>
          <a:xfrm>
            <a:off x="176852" y="2786181"/>
            <a:ext cx="4083598" cy="34051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640078"/>
                </a:solidFill>
                <a:latin typeface="Futura Lt BT" pitchFamily="34" charset="0"/>
                <a:cs typeface="Arial" charset="0"/>
              </a:rPr>
              <a:t>Ratings</a:t>
            </a:r>
            <a:endParaRPr lang="en-US" sz="1700" b="1" dirty="0">
              <a:solidFill>
                <a:srgbClr val="640078"/>
              </a:solidFill>
              <a:latin typeface="Futura Lt BT" pitchFamily="34" charset="0"/>
              <a:cs typeface="Arial" charset="0"/>
            </a:endParaRPr>
          </a:p>
        </p:txBody>
      </p:sp>
      <p:pic>
        <p:nvPicPr>
          <p:cNvPr id="30" name="Picture 1">
            <a:extLst>
              <a:ext uri="{FF2B5EF4-FFF2-40B4-BE49-F238E27FC236}">
                <a16:creationId xmlns:a16="http://schemas.microsoft.com/office/drawing/2014/main" id="{F51672F0-813B-4A5D-977B-10CB02E3C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4" b="29908"/>
          <a:stretch/>
        </p:blipFill>
        <p:spPr bwMode="auto">
          <a:xfrm>
            <a:off x="192541" y="3538959"/>
            <a:ext cx="1331677" cy="31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43A90091-D995-463A-8149-022B11A75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750752"/>
              </p:ext>
            </p:extLst>
          </p:nvPr>
        </p:nvGraphicFramePr>
        <p:xfrm>
          <a:off x="1581127" y="3461860"/>
          <a:ext cx="2657729" cy="648000"/>
        </p:xfrm>
        <a:graphic>
          <a:graphicData uri="http://schemas.openxmlformats.org/drawingml/2006/table">
            <a:tbl>
              <a:tblPr firstRow="1" bandRow="1"/>
              <a:tblGrid>
                <a:gridCol w="167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Futura Lt BT"/>
                        </a:rPr>
                        <a:t>Long Term Rating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Futura Lt BT"/>
                        </a:rPr>
                        <a:t>Outlook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Futura Lt BT"/>
                        </a:rPr>
                        <a:t>BB+(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Futura Lt BT"/>
                        </a:rPr>
                        <a:t>lka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Futura Lt BT"/>
                        </a:rPr>
                        <a:t>)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Futura Lt BT"/>
                        </a:rPr>
                        <a:t>Stable</a:t>
                      </a:r>
                    </a:p>
                  </a:txBody>
                  <a:tcPr>
                    <a:lnL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695CCD59-6725-4414-A486-C34AD0C79C6B}"/>
              </a:ext>
            </a:extLst>
          </p:cNvPr>
          <p:cNvSpPr txBox="1"/>
          <p:nvPr/>
        </p:nvSpPr>
        <p:spPr>
          <a:xfrm>
            <a:off x="4882563" y="1436411"/>
            <a:ext cx="3108960" cy="34051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640078"/>
                </a:solidFill>
                <a:latin typeface="Futura Lt BT" pitchFamily="34" charset="0"/>
                <a:cs typeface="Arial" charset="0"/>
              </a:rPr>
              <a:t>Lawyers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0BD8D7-E288-44D9-9607-B09D6FBBA9E1}"/>
              </a:ext>
            </a:extLst>
          </p:cNvPr>
          <p:cNvSpPr txBox="1"/>
          <p:nvPr/>
        </p:nvSpPr>
        <p:spPr>
          <a:xfrm>
            <a:off x="4908799" y="3061804"/>
            <a:ext cx="3108960" cy="34051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640078"/>
                </a:solidFill>
                <a:latin typeface="Futura Lt BT" pitchFamily="34" charset="0"/>
                <a:cs typeface="Arial" charset="0"/>
              </a:rPr>
              <a:t>Auditors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F2B3DDA-42DA-4B54-854A-90B64B78F4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06" y="3474823"/>
            <a:ext cx="794385" cy="43916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53FF834-E6A3-412F-BBFA-BC6EBF0E514F}"/>
              </a:ext>
            </a:extLst>
          </p:cNvPr>
          <p:cNvSpPr txBox="1"/>
          <p:nvPr/>
        </p:nvSpPr>
        <p:spPr>
          <a:xfrm>
            <a:off x="4882563" y="3631972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Futura Lt BT" panose="020B0402020204020303"/>
              </a:rPr>
              <a:t>Ernst &amp; Young</a:t>
            </a:r>
            <a:endParaRPr lang="en-GB" sz="1400" dirty="0">
              <a:latin typeface="Futura Lt BT" panose="020B0402020204020303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F09F05D-ED9B-4CDB-A801-912E7B42AA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191" t="29365" r="41746" b="54409"/>
          <a:stretch/>
        </p:blipFill>
        <p:spPr>
          <a:xfrm>
            <a:off x="5734218" y="2155717"/>
            <a:ext cx="1494473" cy="6406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6ED5CF3-171E-4309-82E0-1B736F6841AF}"/>
              </a:ext>
            </a:extLst>
          </p:cNvPr>
          <p:cNvSpPr txBox="1"/>
          <p:nvPr/>
        </p:nvSpPr>
        <p:spPr>
          <a:xfrm>
            <a:off x="4843827" y="1782432"/>
            <a:ext cx="3275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Futura Lt BT" panose="020B0402020204020303"/>
              </a:rPr>
              <a:t>FJ&amp;G de </a:t>
            </a:r>
            <a:r>
              <a:rPr lang="en-US" sz="1400" dirty="0" err="1">
                <a:latin typeface="Futura Lt BT" panose="020B0402020204020303"/>
              </a:rPr>
              <a:t>Saram</a:t>
            </a:r>
            <a:r>
              <a:rPr lang="en-US" sz="1400" dirty="0">
                <a:latin typeface="Futura Lt BT" panose="020B0402020204020303"/>
              </a:rPr>
              <a:t> -- Attorneys at Law </a:t>
            </a:r>
            <a:endParaRPr lang="en-GB" sz="1400" dirty="0">
              <a:latin typeface="Futura Lt BT" panose="020B0402020204020303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90208B-5E40-4DD5-B4EC-5DB81DC74555}"/>
              </a:ext>
            </a:extLst>
          </p:cNvPr>
          <p:cNvSpPr txBox="1"/>
          <p:nvPr/>
        </p:nvSpPr>
        <p:spPr>
          <a:xfrm>
            <a:off x="4908799" y="4122020"/>
            <a:ext cx="3108960" cy="34051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640078"/>
                </a:solidFill>
                <a:latin typeface="Futura Lt BT" pitchFamily="34" charset="0"/>
                <a:cs typeface="Arial" charset="0"/>
              </a:rPr>
              <a:t>Industry Memberships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F6ADB8D-1E6D-4A7B-8D69-00F3F2AFFB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645" r="78173" b="78745"/>
          <a:stretch/>
        </p:blipFill>
        <p:spPr>
          <a:xfrm>
            <a:off x="5832426" y="5318721"/>
            <a:ext cx="2231709" cy="54914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92F1DE9-18F6-4D2E-B5E6-6EE39F179B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305" r="82857" b="79383"/>
          <a:stretch/>
        </p:blipFill>
        <p:spPr>
          <a:xfrm>
            <a:off x="4894959" y="4574606"/>
            <a:ext cx="1678517" cy="5101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831E24F-34FF-4449-BF9D-F1CA1187426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67" t="11587" r="62063" b="79383"/>
          <a:stretch/>
        </p:blipFill>
        <p:spPr>
          <a:xfrm>
            <a:off x="4950515" y="6101785"/>
            <a:ext cx="3113620" cy="5430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0EAE658-F002-4451-8428-DB06B2427A9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588" t="8596" r="70396" b="84462"/>
          <a:stretch/>
        </p:blipFill>
        <p:spPr>
          <a:xfrm>
            <a:off x="4884799" y="5328505"/>
            <a:ext cx="1025707" cy="527642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C482FB5E-0447-45B6-9121-58EE8CFB3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7" t="11231" r="4056"/>
          <a:stretch/>
        </p:blipFill>
        <p:spPr bwMode="auto">
          <a:xfrm>
            <a:off x="8177925" y="1422374"/>
            <a:ext cx="3445068" cy="526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00FBD499-5DE8-43DA-8EAD-7EC2A0960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" t="26775" r="57660" b="58800"/>
          <a:stretch/>
        </p:blipFill>
        <p:spPr bwMode="auto">
          <a:xfrm>
            <a:off x="9592418" y="1436411"/>
            <a:ext cx="2560741" cy="74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5BA5191-E52D-43C0-A396-10B7804CEDBD}"/>
              </a:ext>
            </a:extLst>
          </p:cNvPr>
          <p:cNvCxnSpPr/>
          <p:nvPr/>
        </p:nvCxnSpPr>
        <p:spPr>
          <a:xfrm>
            <a:off x="4605482" y="1386776"/>
            <a:ext cx="0" cy="5194228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0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1476374"/>
            <a:ext cx="9144000" cy="5381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215" y="769403"/>
            <a:ext cx="11694909" cy="453211"/>
          </a:xfrm>
          <a:prstGeom prst="roundRect">
            <a:avLst>
              <a:gd name="adj" fmla="val 38558"/>
            </a:avLst>
          </a:prstGeom>
          <a:solidFill>
            <a:srgbClr val="640078"/>
          </a:solidFill>
          <a:ln w="12700">
            <a:noFill/>
          </a:ln>
          <a:effectLst/>
          <a:scene3d>
            <a:camera prst="orthographicFront"/>
            <a:lightRig rig="threePt" dir="t"/>
          </a:scene3d>
          <a:sp3d contourW="12700">
            <a:bevelT/>
            <a:contourClr>
              <a:srgbClr val="1F534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Lt BT" pitchFamily="34" charset="0"/>
                <a:ea typeface="+mn-ea"/>
                <a:cs typeface="+mn-cs"/>
              </a:rPr>
              <a:t>Customers &amp; Reach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79" y="4109564"/>
            <a:ext cx="664831" cy="66483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38384" y="1465546"/>
            <a:ext cx="5360516" cy="911227"/>
            <a:chOff x="562184" y="1496584"/>
            <a:chExt cx="5360516" cy="911227"/>
          </a:xfrm>
        </p:grpSpPr>
        <p:sp>
          <p:nvSpPr>
            <p:cNvPr id="22" name="TextBox 21"/>
            <p:cNvSpPr txBox="1"/>
            <p:nvPr/>
          </p:nvSpPr>
          <p:spPr>
            <a:xfrm>
              <a:off x="562184" y="2069257"/>
              <a:ext cx="11769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Futura Lt BT"/>
                </a:rPr>
                <a:t>Customers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72797" y="1496584"/>
              <a:ext cx="15953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>
                      <a:lumMod val="75000"/>
                    </a:schemeClr>
                  </a:solidFill>
                  <a:latin typeface="Futura Lt BT"/>
                </a:rPr>
                <a:t>66,380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1607" y="1496584"/>
              <a:ext cx="21210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  <a:latin typeface="Futura Lt BT"/>
                </a:rPr>
                <a:t>380,000+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58121" y="2069257"/>
              <a:ext cx="6246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Futura Lt BT"/>
                </a:rPr>
                <a:t>2011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50208" y="2069257"/>
              <a:ext cx="623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Futura Lt BT"/>
                </a:rPr>
                <a:t>NOW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78363" y="2753970"/>
            <a:ext cx="5035367" cy="1004205"/>
            <a:chOff x="496141" y="2696379"/>
            <a:chExt cx="5035367" cy="1004205"/>
          </a:xfrm>
        </p:grpSpPr>
        <p:sp>
          <p:nvSpPr>
            <p:cNvPr id="28" name="TextBox 27"/>
            <p:cNvSpPr txBox="1"/>
            <p:nvPr/>
          </p:nvSpPr>
          <p:spPr>
            <a:xfrm>
              <a:off x="496141" y="3362030"/>
              <a:ext cx="13090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Futura Lt BT"/>
                </a:rPr>
                <a:t>ATM Access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76580" y="2789357"/>
              <a:ext cx="9541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>
                      <a:lumMod val="75000"/>
                    </a:schemeClr>
                  </a:solidFill>
                  <a:latin typeface="Futura Lt BT"/>
                </a:rPr>
                <a:t>500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23374" y="2789357"/>
              <a:ext cx="16081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7030A0"/>
                  </a:solidFill>
                  <a:latin typeface="Futura Lt BT"/>
                </a:rPr>
                <a:t>5,000+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33673" y="3362030"/>
              <a:ext cx="6399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Futura Lt BT"/>
                </a:rPr>
                <a:t>2012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15497" y="3362030"/>
              <a:ext cx="623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Futura Lt BT"/>
                </a:rPr>
                <a:t>NOW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2" t="13968" r="15615" b="22318"/>
            <a:stretch/>
          </p:blipFill>
          <p:spPr>
            <a:xfrm>
              <a:off x="798242" y="2696379"/>
              <a:ext cx="704808" cy="750057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478363" y="5579843"/>
            <a:ext cx="5270074" cy="911227"/>
            <a:chOff x="517301" y="3956003"/>
            <a:chExt cx="5270074" cy="911227"/>
          </a:xfrm>
        </p:grpSpPr>
        <p:sp>
          <p:nvSpPr>
            <p:cNvPr id="35" name="TextBox 34"/>
            <p:cNvSpPr txBox="1"/>
            <p:nvPr/>
          </p:nvSpPr>
          <p:spPr>
            <a:xfrm>
              <a:off x="517301" y="4528676"/>
              <a:ext cx="1266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Futura Lt BT"/>
                </a:rPr>
                <a:t>Debit Cards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62261" y="3956003"/>
              <a:ext cx="15953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>
                      <a:lumMod val="75000"/>
                    </a:schemeClr>
                  </a:solidFill>
                  <a:latin typeface="Futura Lt BT"/>
                </a:rPr>
                <a:t>15,230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66282" y="3956003"/>
              <a:ext cx="21210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7030A0"/>
                  </a:solidFill>
                  <a:latin typeface="Futura Lt BT"/>
                </a:rPr>
                <a:t>105,000+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39956" y="4528676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Futura Lt BT"/>
                </a:rPr>
                <a:t>2014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14883" y="4528676"/>
              <a:ext cx="623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Futura Lt BT"/>
                </a:rPr>
                <a:t>NOW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92754" y="4085997"/>
              <a:ext cx="515786" cy="386341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6435352" y="1465546"/>
            <a:ext cx="4623125" cy="1157448"/>
            <a:chOff x="421122" y="5091122"/>
            <a:chExt cx="4623125" cy="1157448"/>
          </a:xfrm>
        </p:grpSpPr>
        <p:sp>
          <p:nvSpPr>
            <p:cNvPr id="42" name="TextBox 41"/>
            <p:cNvSpPr txBox="1"/>
            <p:nvPr/>
          </p:nvSpPr>
          <p:spPr>
            <a:xfrm>
              <a:off x="421122" y="5663795"/>
              <a:ext cx="14590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Futura Lt BT"/>
                </a:rPr>
                <a:t>Gold Safe </a:t>
              </a:r>
            </a:p>
            <a:p>
              <a:pPr algn="ctr"/>
              <a:r>
                <a:rPr lang="en-US" sz="1600" dirty="0">
                  <a:latin typeface="Futura Lt BT"/>
                </a:rPr>
                <a:t>Keeping Units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86322" y="5091122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>
                      <a:lumMod val="75000"/>
                    </a:schemeClr>
                  </a:solidFill>
                  <a:latin typeface="Futura Lt BT"/>
                </a:rPr>
                <a:t>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46619" y="5091122"/>
              <a:ext cx="6976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7030A0"/>
                  </a:solidFill>
                  <a:latin typeface="Futura Lt BT"/>
                </a:rPr>
                <a:t>30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86937" y="5663795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Futura Lt BT"/>
                </a:rPr>
                <a:t>2014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83489" y="5663795"/>
              <a:ext cx="623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Futura Lt BT"/>
                </a:rPr>
                <a:t>NOW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483394" y="4773914"/>
            <a:ext cx="1357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Futura Lt BT"/>
              </a:rPr>
              <a:t>CDM</a:t>
            </a:r>
            <a:r>
              <a:rPr lang="en-US" sz="1600" dirty="0">
                <a:latin typeface="Futura Lt BT"/>
              </a:rPr>
              <a:t> Access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715223" y="420124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Futura Lt BT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076183" y="4201241"/>
            <a:ext cx="122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Futura Lt BT"/>
              </a:rPr>
              <a:t>900+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615838" y="4773914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Futura Lt BT"/>
              </a:rPr>
              <a:t>2017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375945" y="4773914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Futura Lt BT"/>
              </a:rPr>
              <a:t>NOW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9119" y="6138001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Futura Lt BT"/>
              </a:rPr>
              <a:t>Ladies Units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576630" y="556532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75000"/>
                  </a:schemeClr>
                </a:solidFill>
                <a:latin typeface="Futura Lt BT"/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12826" y="556532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Futura Lt BT"/>
              </a:rPr>
              <a:t>8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84876" y="6138001"/>
            <a:ext cx="624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Futura Lt BT"/>
              </a:rPr>
              <a:t>2011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21455" y="6138001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Futura Lt BT"/>
              </a:rPr>
              <a:t>NOW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64186" y="4202542"/>
            <a:ext cx="5022981" cy="1157448"/>
            <a:chOff x="5757423" y="2789357"/>
            <a:chExt cx="5022981" cy="1157448"/>
          </a:xfrm>
        </p:grpSpPr>
        <p:sp>
          <p:nvSpPr>
            <p:cNvPr id="58" name="TextBox 57"/>
            <p:cNvSpPr txBox="1"/>
            <p:nvPr/>
          </p:nvSpPr>
          <p:spPr>
            <a:xfrm>
              <a:off x="5757423" y="3362030"/>
              <a:ext cx="21098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Futura Lt BT"/>
                </a:rPr>
                <a:t>Self Banking </a:t>
              </a:r>
              <a:r>
                <a:rPr lang="en-US" sz="1600" dirty="0" err="1">
                  <a:latin typeface="Futura Lt BT"/>
                </a:rPr>
                <a:t>Centres</a:t>
              </a:r>
              <a:endParaRPr lang="en-US" sz="1600" dirty="0">
                <a:latin typeface="Futura Lt BT"/>
              </a:endParaRPr>
            </a:p>
            <a:p>
              <a:pPr algn="ctr"/>
              <a:r>
                <a:rPr lang="en-US" sz="1600" dirty="0">
                  <a:latin typeface="Futura Lt BT"/>
                </a:rPr>
                <a:t>(Digital)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100368" y="278935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>
                      <a:lumMod val="75000"/>
                    </a:schemeClr>
                  </a:solidFill>
                  <a:latin typeface="Futura Lt BT"/>
                </a:rPr>
                <a:t>1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0082776" y="2789357"/>
              <a:ext cx="6976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7030A0"/>
                  </a:solidFill>
                  <a:latin typeface="Futura Lt BT"/>
                </a:rPr>
                <a:t>19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00983" y="3362030"/>
              <a:ext cx="6399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Futura Lt BT"/>
                </a:rPr>
                <a:t>2017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119646" y="3362030"/>
              <a:ext cx="623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Futura Lt BT"/>
                </a:rPr>
                <a:t>NOW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6555322" y="2806484"/>
              <a:ext cx="365019" cy="3650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2" t="13968" r="15615" b="22318"/>
            <a:stretch/>
          </p:blipFill>
          <p:spPr>
            <a:xfrm>
              <a:off x="6601481" y="2839851"/>
              <a:ext cx="272700" cy="290207"/>
            </a:xfrm>
            <a:prstGeom prst="ellipse">
              <a:avLst/>
            </a:prstGeom>
          </p:spPr>
        </p:pic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19107" y="4201241"/>
            <a:ext cx="537460" cy="516337"/>
          </a:xfrm>
          <a:prstGeom prst="rect">
            <a:avLst/>
          </a:prstGeom>
        </p:spPr>
      </p:pic>
      <p:sp>
        <p:nvSpPr>
          <p:cNvPr id="66" name="Right Arrow 65"/>
          <p:cNvSpPr/>
          <p:nvPr/>
        </p:nvSpPr>
        <p:spPr>
          <a:xfrm rot="16200000">
            <a:off x="7308933" y="4472969"/>
            <a:ext cx="193170" cy="95683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444690" y="2635473"/>
            <a:ext cx="555421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9966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20" y="5565328"/>
            <a:ext cx="591812" cy="591812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701701" y="2764966"/>
            <a:ext cx="4585465" cy="992454"/>
            <a:chOff x="625501" y="1415357"/>
            <a:chExt cx="4585465" cy="992454"/>
          </a:xfrm>
        </p:grpSpPr>
        <p:grpSp>
          <p:nvGrpSpPr>
            <p:cNvPr id="70" name="Group 69"/>
            <p:cNvGrpSpPr/>
            <p:nvPr/>
          </p:nvGrpSpPr>
          <p:grpSpPr>
            <a:xfrm>
              <a:off x="835979" y="1415357"/>
              <a:ext cx="619418" cy="619418"/>
              <a:chOff x="2923364" y="1205532"/>
              <a:chExt cx="1248229" cy="1248229"/>
            </a:xfrm>
          </p:grpSpPr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364" y="1205532"/>
                <a:ext cx="1248229" cy="1248229"/>
              </a:xfrm>
              <a:prstGeom prst="rect">
                <a:avLst/>
              </a:prstGeom>
            </p:spPr>
          </p:pic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98" t="35875" r="34112" b="35875"/>
              <a:stretch/>
            </p:blipFill>
            <p:spPr bwMode="auto">
              <a:xfrm>
                <a:off x="3421628" y="1369218"/>
                <a:ext cx="271680" cy="273205"/>
              </a:xfrm>
              <a:prstGeom prst="star8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1" name="TextBox 70"/>
            <p:cNvSpPr txBox="1"/>
            <p:nvPr/>
          </p:nvSpPr>
          <p:spPr>
            <a:xfrm>
              <a:off x="625501" y="2069257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Futura Lt BT"/>
                </a:rPr>
                <a:t>Branches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21636" y="1496584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>
                      <a:lumMod val="75000"/>
                    </a:schemeClr>
                  </a:solidFill>
                  <a:latin typeface="Futura Lt BT"/>
                </a:rPr>
                <a:t>14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513339" y="1496584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  <a:latin typeface="Futura Lt BT"/>
                </a:rPr>
                <a:t>32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458120" y="2069257"/>
              <a:ext cx="6246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  <a:latin typeface="Futura Lt BT"/>
                </a:rPr>
                <a:t>2011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545255" y="2069257"/>
              <a:ext cx="623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Futura Lt BT"/>
                </a:rPr>
                <a:t>NOW</a:t>
              </a:r>
            </a:p>
          </p:txBody>
        </p:sp>
      </p:grp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62" y="1505715"/>
            <a:ext cx="541589" cy="50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9" name="Straight Connector 78"/>
          <p:cNvCxnSpPr/>
          <p:nvPr/>
        </p:nvCxnSpPr>
        <p:spPr>
          <a:xfrm>
            <a:off x="6435352" y="2635473"/>
            <a:ext cx="5291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44690" y="3928616"/>
            <a:ext cx="555421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435352" y="3928616"/>
            <a:ext cx="5291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44690" y="5440784"/>
            <a:ext cx="555421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435352" y="5440784"/>
            <a:ext cx="5291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16" y="1302593"/>
            <a:ext cx="657367" cy="657367"/>
          </a:xfrm>
          <a:prstGeom prst="rect">
            <a:avLst/>
          </a:prstGeom>
        </p:spPr>
      </p:pic>
      <p:sp>
        <p:nvSpPr>
          <p:cNvPr id="85" name="Rectangle 84"/>
          <p:cNvSpPr/>
          <p:nvPr/>
        </p:nvSpPr>
        <p:spPr>
          <a:xfrm>
            <a:off x="235507" y="260473"/>
            <a:ext cx="2920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40078"/>
                </a:solidFill>
                <a:latin typeface="Futura Lt BT"/>
              </a:rPr>
              <a:t>Amana </a:t>
            </a:r>
            <a:r>
              <a:rPr lang="en-US" sz="2400" b="1" dirty="0">
                <a:solidFill>
                  <a:srgbClr val="640078"/>
                </a:solidFill>
                <a:latin typeface="Futura Lt BT"/>
              </a:rPr>
              <a:t>Bank PLC  </a:t>
            </a:r>
            <a:endParaRPr lang="en-GB" sz="2400" b="1" dirty="0">
              <a:solidFill>
                <a:srgbClr val="640078"/>
              </a:solidFill>
              <a:latin typeface="Futura Lt BT"/>
            </a:endParaRPr>
          </a:p>
        </p:txBody>
      </p:sp>
    </p:spTree>
    <p:extLst>
      <p:ext uri="{BB962C8B-B14F-4D97-AF65-F5344CB8AC3E}">
        <p14:creationId xmlns:p14="http://schemas.microsoft.com/office/powerpoint/2010/main" val="27588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669</Words>
  <Application>Microsoft Office PowerPoint</Application>
  <PresentationFormat>Widescreen</PresentationFormat>
  <Paragraphs>253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Futura</vt:lpstr>
      <vt:lpstr>Futura Lt BT</vt:lpstr>
      <vt:lpstr>Wingdings</vt:lpstr>
      <vt:lpstr>Wingdings 2</vt:lpstr>
      <vt:lpstr>Wingdings 3</vt:lpstr>
      <vt:lpstr>Slice</vt:lpstr>
      <vt:lpstr>Islamic Banking  In Sri Lanka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Islamic Banking  In Sri Lanka</dc:title>
  <dc:creator>Azam Ameer</dc:creator>
  <cp:lastModifiedBy>LENOVO</cp:lastModifiedBy>
  <cp:revision>9</cp:revision>
  <dcterms:created xsi:type="dcterms:W3CDTF">2021-12-11T15:26:08Z</dcterms:created>
  <dcterms:modified xsi:type="dcterms:W3CDTF">2021-12-11T19:12:56Z</dcterms:modified>
</cp:coreProperties>
</file>